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png" ContentType="image/png"/>
  <Default Extension="rels" ContentType="application/vnd.openxmlformats-package.relationship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handoutMasters/handoutMaster1.xml" ContentType="application/vnd.openxmlformats-officedocument.presentationml.handout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717fd1d74f664745" /><Relationship Type="http://schemas.openxmlformats.org/package/2006/relationships/metadata/core-properties" Target="/docProps/core.xml" Id="Rd455727c92ed4fb3" /><Relationship Type="http://schemas.openxmlformats.org/officeDocument/2006/relationships/extended-properties" Target="/docProps/app.xml" Id="R87a31a41fa3b4fb7" /><Relationship Type="http://schemas.openxmlformats.org/officeDocument/2006/relationships/custom-properties" Target="/docProps/custom.xml" Id="R8d7ae482e8ed46e6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2"/>
  </p:sldMasterIdLst>
  <p:notesMasterIdLst>
    <p:notesMasterId r:id="rId4"/>
  </p:notesMasterIdLst>
  <p:handoutMasterIdLst>
    <p:handoutMasterId r:id="rId5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05FB"/>
    <a:srgbClr val="1B12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8542034-FE4F-4ADA-92B8-4CA66D0F0DF3}" styleName="腾讯文档-基本">
    <a:wholeTbl>
      <a:tcTxStyle>
        <a:fontRef idx="minor">
          <a:srgbClr val="000000"/>
        </a:fontRef>
        <a:srgbClr val="000000"/>
      </a:tcTxStyle>
      <a:tcStyle>
        <a:tcBdr>
          <a:left>
            <a:ln w="12700" cmpd="sng">
              <a:solidFill>
                <a:srgbClr val="999999"/>
              </a:solidFill>
            </a:ln>
          </a:left>
          <a:right>
            <a:ln w="12700" cmpd="sng">
              <a:solidFill>
                <a:srgbClr val="999999"/>
              </a:solidFill>
            </a:ln>
          </a:right>
          <a:top>
            <a:ln w="12700" cmpd="sng">
              <a:solidFill>
                <a:srgbClr val="999999"/>
              </a:solidFill>
            </a:ln>
          </a:top>
          <a:bottom>
            <a:ln w="12700" cmpd="sng">
              <a:solidFill>
                <a:srgbClr val="999999"/>
              </a:solidFill>
            </a:ln>
          </a:bottom>
          <a:insideH>
            <a:ln w="12700" cmpd="sng">
              <a:solidFill>
                <a:srgbClr val="999999"/>
              </a:solidFill>
            </a:ln>
          </a:insideH>
          <a:insideV>
            <a:ln w="12700" cmpd="sng">
              <a:solidFill>
                <a:srgbClr val="999999"/>
              </a:solidFill>
            </a:ln>
          </a:insideV>
        </a:tcBdr>
        <a:fill>
          <a:solidFill>
            <a:srgbClr val="FFFFFF"/>
          </a:solidFill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7"/>
  </p:normalViewPr>
  <p:slideViewPr>
    <p:cSldViewPr snapToGrid="0" snapToObjects="1" showGuides="1">
      <p:cViewPr>
        <p:scale>
          <a:sx n="89" d="100"/>
          <a:sy n="89" d="100"/>
        </p:scale>
        <p:origin x="14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0" d="100"/>
          <a:sy n="80" d="100"/>
        </p:scale>
        <p:origin x="2840" y="208"/>
      </p:cViewPr>
      <p:guideLst/>
    </p:cSldViewPr>
  </p:notes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slideMaster" Target="/ppt/slideMasters/slideMaster2.xml" Id="rId2" /><Relationship Type="http://schemas.openxmlformats.org/officeDocument/2006/relationships/theme" Target="/ppt/theme/theme1.xml" Id="rId3" /><Relationship Type="http://schemas.openxmlformats.org/officeDocument/2006/relationships/notesMaster" Target="/ppt/notesMasters/notesMaster1.xml" Id="rId4" /><Relationship Type="http://schemas.openxmlformats.org/officeDocument/2006/relationships/handoutMaster" Target="/ppt/handoutMasters/handoutMaster1.xml" Id="rId5" /><Relationship Type="http://schemas.openxmlformats.org/officeDocument/2006/relationships/slide" Target="/ppt/slides/slide1.xml" Id="rId6" /><Relationship Type="http://schemas.openxmlformats.org/officeDocument/2006/relationships/slide" Target="/ppt/slides/slide2.xml" Id="rId7" /><Relationship Type="http://schemas.openxmlformats.org/officeDocument/2006/relationships/slide" Target="/ppt/slides/slide3.xml" Id="rId8" /><Relationship Type="http://schemas.openxmlformats.org/officeDocument/2006/relationships/slide" Target="/ppt/slides/slide4.xml" Id="rId9" /><Relationship Type="http://schemas.openxmlformats.org/officeDocument/2006/relationships/slide" Target="/ppt/slides/slide5.xml" Id="rId10" /><Relationship Type="http://schemas.openxmlformats.org/officeDocument/2006/relationships/slide" Target="/ppt/slides/slide6.xml" Id="rId11" /><Relationship Type="http://schemas.openxmlformats.org/officeDocument/2006/relationships/slide" Target="/ppt/slides/slide7.xml" Id="rId12" /><Relationship Type="http://schemas.openxmlformats.org/officeDocument/2006/relationships/slide" Target="/ppt/slides/slide8.xml" Id="rId13" /><Relationship Type="http://schemas.openxmlformats.org/officeDocument/2006/relationships/slide" Target="/ppt/slides/slide9.xml" Id="rId14" /><Relationship Type="http://schemas.openxmlformats.org/officeDocument/2006/relationships/slide" Target="/ppt/slides/slide10.xml" Id="rId15" /><Relationship Type="http://schemas.openxmlformats.org/officeDocument/2006/relationships/slide" Target="/ppt/slides/slide11.xml" Id="rId16" /><Relationship Type="http://schemas.openxmlformats.org/officeDocument/2006/relationships/slide" Target="/ppt/slides/slide12.xml" Id="rId17" /><Relationship Type="http://schemas.openxmlformats.org/officeDocument/2006/relationships/slide" Target="/ppt/slides/slide13.xml" Id="rId18" /><Relationship Type="http://schemas.openxmlformats.org/officeDocument/2006/relationships/tableStyles" Target="/ppt/tableStyles.xml" Id="rId19" /><Relationship Type="http://schemas.openxmlformats.org/officeDocument/2006/relationships/presProps" Target="/ppt/presProps.xml" Id="rId20" /><Relationship Type="http://schemas.openxmlformats.org/officeDocument/2006/relationships/viewProps" Target="/ppt/viewProps.xml" Id="rId21" /></Relationships>
</file>

<file path=ppt/handoutMasters/_rels/handoutMaster1.xml.rels>&#65279;<?xml version="1.0" encoding="utf-8"?><Relationships xmlns="http://schemas.openxmlformats.org/package/2006/relationships"><Relationship Type="http://schemas.openxmlformats.org/officeDocument/2006/relationships/theme" Target="/ppt/theme/theme4.xml" Id="rId1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1F6A2C-4954-274E-8DA9-6C4A03EE824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A99793-93D0-0A4B-8C7C-5D1FD19DD4A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3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C2D05-F75F-2E4D-9552-EB82F984C7D8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552A0-F6C0-9B42-B29D-21314771942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1" /><Relationship Type="http://schemas.openxmlformats.org/officeDocument/2006/relationships/notesMaster" Target="/ppt/notesMasters/notesMaster1.xml" Id="rId2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slide" Target="/ppt/slides/slide10.xml" Id="rId1" /><Relationship Type="http://schemas.openxmlformats.org/officeDocument/2006/relationships/notesMaster" Target="/ppt/notesMasters/notesMaster1.xml" Id="rId2" /></Relationships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11.xml" Id="rId1" /><Relationship Type="http://schemas.openxmlformats.org/officeDocument/2006/relationships/notesMaster" Target="/ppt/notesMasters/notesMaster1.xml" Id="rId2" /></Relationships>
</file>

<file path=ppt/notesSlides/_rels/notesSlide12.xml.rels>&#65279;<?xml version="1.0" encoding="utf-8"?><Relationships xmlns="http://schemas.openxmlformats.org/package/2006/relationships"><Relationship Type="http://schemas.openxmlformats.org/officeDocument/2006/relationships/slide" Target="/ppt/slides/slide12.xml" Id="rId1" /><Relationship Type="http://schemas.openxmlformats.org/officeDocument/2006/relationships/notesMaster" Target="/ppt/notesMasters/notesMaster1.xml" Id="rId2" /></Relationships>
</file>

<file path=ppt/notesSlides/_rels/notesSlide13.xml.rels>&#65279;<?xml version="1.0" encoding="utf-8"?><Relationships xmlns="http://schemas.openxmlformats.org/package/2006/relationships"><Relationship Type="http://schemas.openxmlformats.org/officeDocument/2006/relationships/slide" Target="/ppt/slides/slide13.xml" Id="rId1" /><Relationship Type="http://schemas.openxmlformats.org/officeDocument/2006/relationships/notesMaster" Target="/ppt/notesMasters/notesMaster1.xml" Id="rId2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2.xml" Id="rId1" /><Relationship Type="http://schemas.openxmlformats.org/officeDocument/2006/relationships/notesMaster" Target="/ppt/notesMasters/notesMaster1.xml" Id="rId2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3.xml" Id="rId1" /><Relationship Type="http://schemas.openxmlformats.org/officeDocument/2006/relationships/notesMaster" Target="/ppt/notesMasters/notesMaster1.xml" Id="rId2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4.xml" Id="rId1" /><Relationship Type="http://schemas.openxmlformats.org/officeDocument/2006/relationships/notesMaster" Target="/ppt/notesMasters/notesMaster1.xml" Id="rId2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5.xml" Id="rId1" /><Relationship Type="http://schemas.openxmlformats.org/officeDocument/2006/relationships/notesMaster" Target="/ppt/notesMasters/notesMaster1.xml" Id="rId2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6.xml" Id="rId1" /><Relationship Type="http://schemas.openxmlformats.org/officeDocument/2006/relationships/notesMaster" Target="/ppt/notesMasters/notesMaster1.xml" Id="rId2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7.xml" Id="rId1" /><Relationship Type="http://schemas.openxmlformats.org/officeDocument/2006/relationships/notesMaster" Target="/ppt/notesMasters/notesMaster1.xml" Id="rId2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slide" Target="/ppt/slides/slide8.xml" Id="rId1" /><Relationship Type="http://schemas.openxmlformats.org/officeDocument/2006/relationships/notesMaster" Target="/ppt/notesMasters/notesMaster1.xml" Id="rId2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slide" Target="/ppt/slides/slide9.xml" Id="rId1" /><Relationship Type="http://schemas.openxmlformats.org/officeDocument/2006/relationships/notesMaster" Target="/ppt/notesMasters/notesMaster1.xml" Id="rId2" /></Relationships>
</file>

<file path=ppt/notesSlides/notesSlide1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大家好，很荣幸能够在</a:t>
            </a:r>
            <a:r>
              <a:rPr lang="en-US" altLang="en-US"/>
              <a:t>clk</a:t>
            </a:r>
            <a:r>
              <a:rPr lang="zh-CN" altLang="zh-CN"/>
              <a:t>分享我们的工作，</a:t>
            </a:r>
            <a:r>
              <a:rPr lang="en-US" altLang="en-US"/>
              <a:t>ERA </a:t>
            </a:r>
            <a:r>
              <a:rPr lang="zh-CN" altLang="zh-CN"/>
              <a:t>基于</a:t>
            </a:r>
            <a:r>
              <a:rPr lang="en-US" altLang="en-US"/>
              <a:t>ebpf</a:t>
            </a:r>
            <a:r>
              <a:rPr lang="zh-CN" altLang="zh-CN"/>
              <a:t>的内核堆漏洞缓解机制</a:t>
            </a:r>
            <a:r>
              <a:rPr lang="zh-CN" altLang="zh-CN"/>
              <a:t>，我是来自南京大学的王子成</a:t>
            </a:r>
          </a:p>
          <a:p xmlns:a="http://schemas.openxmlformats.org/drawingml/2006/main">
            <a:pPr lvl="0"/>
            <a:endParaRPr lang="zh-CN" altLang="zh-CN"/>
          </a:p>
          <a:p xmlns:a="http://schemas.openxmlformats.org/drawingml/2006/main">
            <a:pPr lvl="0"/>
            <a:r>
              <a:rPr lang="zh-CN" altLang="zh-CN"/>
              <a:t>我在</a:t>
            </a:r>
            <a:r>
              <a:rPr lang="en-US" altLang="en-US"/>
              <a:t>2018</a:t>
            </a:r>
            <a:r>
              <a:rPr lang="zh-CN" altLang="zh-CN"/>
              <a:t>年第一次关注到</a:t>
            </a:r>
            <a:r>
              <a:rPr lang="en-US" altLang="en-US"/>
              <a:t>CLK</a:t>
            </a:r>
            <a:r>
              <a:rPr lang="zh-CN" altLang="zh-CN"/>
              <a:t>，到</a:t>
            </a:r>
            <a:r>
              <a:rPr lang="en-US" altLang="en-US"/>
              <a:t>2023</a:t>
            </a:r>
            <a:r>
              <a:rPr lang="zh-CN" altLang="zh-CN"/>
              <a:t>年第一次有机会亲身登上</a:t>
            </a:r>
            <a:r>
              <a:rPr lang="en-US" altLang="en-US"/>
              <a:t>CLK</a:t>
            </a:r>
            <a:r>
              <a:rPr lang="zh-CN" altLang="zh-CN"/>
              <a:t>，我十分开心终于能为社区做出贡献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同时很抱歉今天的作者都由于种种原因都无法到场，如果有任何问题可以直接发邮件取得联系</a:t>
            </a:r>
          </a:p>
        </p:txBody>
      </p:sp>
    </p:spTree>
  </p:cSld>
  <p:clrMapOvr>
    <a:masterClrMapping xmlns:a="http://schemas.openxmlformats.org/drawingml/2006/main"/>
  </p:clrMapOvr>
</p:notes>
</file>

<file path=ppt/notesSlides/notesSlide10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因为</a:t>
            </a:r>
            <a:r>
              <a:rPr lang="en-US" altLang="en-US"/>
              <a:t>ERA</a:t>
            </a:r>
            <a:r>
              <a:rPr lang="zh-CN" altLang="zh-CN"/>
              <a:t>采用了内存空间换安全性能的思想，因此内存开销理应较大</a:t>
            </a:r>
          </a:p>
          <a:p xmlns:a="http://schemas.openxmlformats.org/drawingml/2006/main">
            <a:pPr lvl="0"/>
            <a:r>
              <a:rPr lang="zh-CN" altLang="zh-CN"/>
              <a:t>但是我们采样了系统在执行任务的内存使用的增加量情况，分别测试在执行</a:t>
            </a:r>
            <a:r>
              <a:rPr lang="en-US" altLang="en-US"/>
              <a:t>lmbench</a:t>
            </a:r>
            <a:r>
              <a:rPr lang="zh-CN" altLang="zh-CN"/>
              <a:t>和</a:t>
            </a:r>
            <a:r>
              <a:rPr lang="en-US" altLang="en-US"/>
              <a:t>chrome</a:t>
            </a:r>
            <a:r>
              <a:rPr lang="zh-CN" altLang="zh-CN"/>
              <a:t>浏览器播放</a:t>
            </a:r>
            <a:r>
              <a:rPr lang="en-US" altLang="en-US"/>
              <a:t>bilibili</a:t>
            </a:r>
            <a:r>
              <a:rPr lang="zh-CN" altLang="zh-CN"/>
              <a:t>视频的任务</a:t>
            </a:r>
          </a:p>
          <a:p xmlns:a="http://schemas.openxmlformats.org/drawingml/2006/main">
            <a:pPr lvl="0"/>
            <a:r>
              <a:rPr lang="zh-CN" altLang="zh-CN"/>
              <a:t>如图所示，内存开销也几乎忽略不计，这个原因是因为数据对象的生命周期非常短，经过采样分析，</a:t>
            </a:r>
            <a:r>
              <a:rPr lang="en-US" altLang="en-US"/>
              <a:t>99.9%</a:t>
            </a:r>
            <a:r>
              <a:rPr lang="zh-CN" altLang="zh-CN"/>
              <a:t>的数据对象生命周期都小于</a:t>
            </a:r>
            <a:r>
              <a:rPr lang="en-US" altLang="en-US"/>
              <a:t>1s</a:t>
            </a:r>
            <a:r>
              <a:rPr lang="zh-CN" altLang="zh-CN"/>
              <a:t>，约</a:t>
            </a:r>
            <a:r>
              <a:rPr lang="en-US" altLang="en-US"/>
              <a:t>95%</a:t>
            </a:r>
            <a:r>
              <a:rPr lang="zh-CN" altLang="zh-CN"/>
              <a:t>的数据对象生命周期</a:t>
            </a:r>
            <a:r>
              <a:rPr lang="zh-CN" altLang="zh-CN"/>
              <a:t>小于</a:t>
            </a:r>
            <a:r>
              <a:rPr lang="en-US" altLang="en-US"/>
              <a:t>1</a:t>
            </a:r>
            <a:r>
              <a:rPr lang="zh-CN" altLang="zh-CN"/>
              <a:t>毫秒</a:t>
            </a:r>
          </a:p>
          <a:p xmlns:a="http://schemas.openxmlformats.org/drawingml/2006/main">
            <a:pPr lvl="0"/>
            <a:r>
              <a:rPr lang="zh-CN" altLang="zh-CN"/>
              <a:t>因此额外分配的内存能够被快速重用，内存开销几乎可以忽略，进一步体现了</a:t>
            </a:r>
            <a:r>
              <a:rPr lang="en-US" altLang="en-US"/>
              <a:t>ERA</a:t>
            </a:r>
            <a:r>
              <a:rPr lang="zh-CN" altLang="zh-CN"/>
              <a:t>性能的优越性。</a:t>
            </a:r>
          </a:p>
        </p:txBody>
      </p:sp>
    </p:spTree>
  </p:cSld>
  <p:clrMapOvr>
    <a:masterClrMapping xmlns:a="http://schemas.openxmlformats.org/drawingml/2006/main"/>
  </p:clrMapOvr>
</p:notes>
</file>

<file path=ppt/notesSlides/notesSlide11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我们评估了</a:t>
            </a:r>
            <a:r>
              <a:rPr lang="en-US" altLang="en-US"/>
              <a:t>40+</a:t>
            </a:r>
            <a:r>
              <a:rPr lang="zh-CN" altLang="zh-CN"/>
              <a:t>内核堆漏洞，</a:t>
            </a:r>
            <a:r>
              <a:rPr lang="en-US" altLang="en-US"/>
              <a:t>ERA</a:t>
            </a:r>
            <a:r>
              <a:rPr lang="zh-CN" altLang="zh-CN"/>
              <a:t>能够随机化分配</a:t>
            </a:r>
            <a:r>
              <a:rPr lang="en-US" altLang="en-US"/>
              <a:t>vulnerable</a:t>
            </a:r>
            <a:r>
              <a:rPr lang="zh-CN" altLang="zh-CN"/>
              <a:t>和</a:t>
            </a:r>
            <a:r>
              <a:rPr lang="en-US" altLang="en-US"/>
              <a:t>payload object</a:t>
            </a:r>
            <a:r>
              <a:rPr lang="zh-CN" altLang="zh-CN"/>
              <a:t>，进而有效防止漏洞利用的重叠条件达成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marL="342900" lvl="0" indent="-342900"/>
            <a:r>
              <a:rPr lang="zh-CN" altLang="zh-CN"/>
              <a:t>此外我们还保守估算了开启</a:t>
            </a:r>
            <a:r>
              <a:rPr lang="en-US" altLang="en-US"/>
              <a:t>ERA</a:t>
            </a:r>
            <a:r>
              <a:rPr lang="zh-CN" altLang="zh-CN"/>
              <a:t>，再想通过堆风水堆喷射攻击利用</a:t>
            </a:r>
            <a:r>
              <a:rPr lang="en-US" altLang="en-US"/>
              <a:t>CVE-2021-3715 UAF</a:t>
            </a:r>
            <a:r>
              <a:rPr lang="zh-CN" altLang="zh-CN"/>
              <a:t>漏洞成功率，我们仅随机化了</a:t>
            </a:r>
            <a:r>
              <a:rPr lang="en-US" altLang="en-US"/>
              <a:t>vulnerable object</a:t>
            </a:r>
            <a:r>
              <a:rPr lang="zh-CN" altLang="zh-CN"/>
              <a:t>，</a:t>
            </a:r>
            <a:r>
              <a:rPr lang="en-US" altLang="en-US"/>
              <a:t>route4_filer</a:t>
            </a:r>
            <a:r>
              <a:rPr lang="zh-CN" altLang="zh-CN"/>
              <a:t>，</a:t>
            </a:r>
          </a:p>
          <a:p xmlns:a="http://schemas.openxmlformats.org/drawingml/2006/main">
            <a:pPr marL="342900" lvl="0" indent="-342900"/>
            <a:endParaRPr lang="zh-CN" altLang="zh-CN"/>
          </a:p>
          <a:p xmlns:a="http://schemas.openxmlformats.org/drawingml/2006/main">
            <a:pPr marL="342900" lvl="0" indent="-342900"/>
            <a:r>
              <a:rPr lang="zh-CN" altLang="zh-CN"/>
              <a:t>通过推喷射大量分配并让悬空指针指向执行</a:t>
            </a:r>
            <a:r>
              <a:rPr lang="en-US" altLang="en-US"/>
              <a:t>payload object </a:t>
            </a:r>
            <a:r>
              <a:rPr lang="zh-CN" altLang="zh-CN"/>
              <a:t>的数据成员的攻击成功率约为</a:t>
            </a:r>
            <a:r>
              <a:rPr lang="en-US" altLang="en-US" b="1"/>
              <a:t>1/700,000</a:t>
            </a:r>
          </a:p>
          <a:p xmlns:a="http://schemas.openxmlformats.org/drawingml/2006/main">
            <a:pPr marL="342900" lvl="0" indent="-342900"/>
            <a:endParaRPr lang="en-US" altLang="en-US" b="1"/>
          </a:p>
          <a:p xmlns:a="http://schemas.openxmlformats.org/drawingml/2006/main">
            <a:pPr marL="342900" lvl="0" indent="-342900"/>
            <a:r>
              <a:rPr lang="zh-CN" altLang="zh-CN" b="1"/>
              <a:t>如果随机化攻击</a:t>
            </a:r>
            <a:r>
              <a:rPr lang="en-US" altLang="en-US" b="1"/>
              <a:t>payload object</a:t>
            </a:r>
            <a:r>
              <a:rPr lang="zh-CN" altLang="zh-CN" b="1"/>
              <a:t>，能够进一步增强安全性，因此我们认为</a:t>
            </a:r>
            <a:r>
              <a:rPr lang="en-US" altLang="en-US" b="1"/>
              <a:t>ERA</a:t>
            </a:r>
            <a:r>
              <a:rPr lang="zh-CN" altLang="zh-CN" b="1"/>
              <a:t>很难被绕过</a:t>
            </a:r>
          </a:p>
          <a:p xmlns:a="http://schemas.openxmlformats.org/drawingml/2006/main">
            <a:pPr marL="342900" lvl="0" indent="-342900"/>
            <a:endParaRPr lang="en-US" altLang="en-US" b="1"/>
          </a:p>
          <a:p xmlns:a="http://schemas.openxmlformats.org/drawingml/2006/main">
            <a:pPr marL="342900" lvl="0" indent="-342900"/>
            <a:r>
              <a:rPr lang="zh-CN" altLang="zh-CN" b="1"/>
              <a:t>故我们认为</a:t>
            </a:r>
            <a:r>
              <a:rPr lang="en-US" altLang="en-US" b="1"/>
              <a:t>ERA</a:t>
            </a:r>
            <a:r>
              <a:rPr lang="zh-CN" altLang="zh-CN" b="1"/>
              <a:t>有广泛的应用前景，</a:t>
            </a:r>
            <a:r>
              <a:rPr lang="en-US" altLang="en-US" b="1"/>
              <a:t>ERA</a:t>
            </a:r>
            <a:r>
              <a:rPr lang="zh-CN" altLang="zh-CN" b="1"/>
              <a:t>不需要</a:t>
            </a:r>
            <a:r>
              <a:rPr lang="en-US" altLang="en-US" b="1"/>
              <a:t>patch</a:t>
            </a:r>
            <a:r>
              <a:rPr lang="zh-CN" altLang="zh-CN" b="1"/>
              <a:t>，也无需重启设备，就能够实现系统的运行时防御，在提供充足安全性的同时，也几乎不损失系统的性能</a:t>
            </a:r>
          </a:p>
        </p:txBody>
      </p:sp>
    </p:spTree>
  </p:cSld>
  <p:clrMapOvr>
    <a:masterClrMapping xmlns:a="http://schemas.openxmlformats.org/drawingml/2006/main"/>
  </p:clrMapOvr>
</p:notes>
</file>

<file path=ppt/notesSlides/notesSlide1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除了</a:t>
            </a:r>
            <a:r>
              <a:rPr lang="en-US" altLang="en-US"/>
              <a:t>ERA</a:t>
            </a:r>
            <a:r>
              <a:rPr lang="zh-CN" altLang="zh-CN"/>
              <a:t>，我们还在</a:t>
            </a:r>
            <a:r>
              <a:rPr lang="en-US" altLang="en-US"/>
              <a:t>eBPF</a:t>
            </a:r>
            <a:r>
              <a:rPr lang="zh-CN" altLang="zh-CN"/>
              <a:t>赋能系统安全领域贡献了以下工作，已发表的工作包括</a:t>
            </a:r>
            <a:r>
              <a:rPr lang="en-US" altLang="en-US"/>
              <a:t>usenix security 23</a:t>
            </a:r>
            <a:r>
              <a:rPr lang="zh-CN" altLang="zh-CN"/>
              <a:t>，</a:t>
            </a:r>
            <a:r>
              <a:rPr lang="en-US" altLang="en-US"/>
              <a:t>linux </a:t>
            </a:r>
            <a:r>
              <a:rPr lang="zh-CN" altLang="zh-CN"/>
              <a:t>安全峰会欧洲和北美</a:t>
            </a:r>
            <a:r>
              <a:rPr lang="en-US" altLang="en-US"/>
              <a:t>22,23</a:t>
            </a:r>
            <a:r>
              <a:rPr lang="zh-CN" altLang="zh-CN"/>
              <a:t>，软件学报</a:t>
            </a:r>
            <a:r>
              <a:rPr lang="en-US" altLang="en-US"/>
              <a:t>23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此外还有三篇在审稿中的工作</a:t>
            </a:r>
          </a:p>
          <a:p xmlns:a="http://schemas.openxmlformats.org/drawingml/2006/main">
            <a:pPr lvl="0"/>
            <a:endParaRPr lang="zh-CN" altLang="zh-CN"/>
          </a:p>
          <a:p xmlns:a="http://schemas.openxmlformats.org/drawingml/2006/main">
            <a:pPr lvl="0"/>
            <a:r>
              <a:rPr lang="zh-CN" altLang="zh-CN"/>
              <a:t>内容包括解决多种类型</a:t>
            </a:r>
            <a:r>
              <a:rPr lang="en-US" altLang="en-US"/>
              <a:t>memory corruption</a:t>
            </a:r>
            <a:r>
              <a:rPr lang="zh-CN" altLang="zh-CN"/>
              <a:t>，</a:t>
            </a:r>
            <a:r>
              <a:rPr lang="zh-CN" altLang="zh-CN"/>
              <a:t>更高效率的安全分配器，不可信</a:t>
            </a:r>
            <a:r>
              <a:rPr lang="en-US" altLang="en-US"/>
              <a:t>kernel driver</a:t>
            </a:r>
            <a:r>
              <a:rPr lang="zh-CN" altLang="zh-CN"/>
              <a:t>的运行时隔离，结合</a:t>
            </a:r>
            <a:r>
              <a:rPr lang="en-US" altLang="en-US"/>
              <a:t>PKS</a:t>
            </a:r>
            <a:r>
              <a:rPr lang="zh-CN" altLang="zh-CN"/>
              <a:t>硬件机制的</a:t>
            </a:r>
            <a:r>
              <a:rPr lang="en-US" altLang="en-US"/>
              <a:t>reference monitor</a:t>
            </a:r>
            <a:r>
              <a:rPr lang="zh-CN" altLang="zh-CN"/>
              <a:t>等工作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时间有限，希望能够在下一次与大家分享</a:t>
            </a:r>
          </a:p>
          <a:p xmlns:a="http://schemas.openxmlformats.org/drawingml/2006/main">
            <a:pPr lvl="0"/>
            <a:endParaRPr lang="en-US" altLang="en-US"/>
          </a:p>
        </p:txBody>
      </p:sp>
    </p:spTree>
  </p:cSld>
  <p:clrMapOvr>
    <a:masterClrMapping xmlns:a="http://schemas.openxmlformats.org/drawingml/2006/main"/>
  </p:clrMapOvr>
</p:notes>
</file>

<file path=ppt/notesSlides/notesSlide1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以上就是我们工作的全部内容，如果有什么问题欢迎发邮件与我取得联系</a:t>
            </a:r>
          </a:p>
          <a:p xmlns:a="http://schemas.openxmlformats.org/drawingml/2006/main">
            <a:pPr lvl="0"/>
            <a:endParaRPr lang="zh-CN" altLang="zh-CN"/>
          </a:p>
          <a:p xmlns:a="http://schemas.openxmlformats.org/drawingml/2006/main">
            <a:pPr lvl="0"/>
            <a:r>
              <a:rPr lang="en-US" altLang="en-US"/>
              <a:t>ERA</a:t>
            </a:r>
            <a:r>
              <a:rPr lang="zh-CN" altLang="zh-CN"/>
              <a:t>已经在</a:t>
            </a:r>
            <a:r>
              <a:rPr lang="en-US" altLang="en-US"/>
              <a:t>github</a:t>
            </a:r>
            <a:r>
              <a:rPr lang="zh-CN" altLang="zh-CN"/>
              <a:t>开源，见左侧二维码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我本人也在求职中，我对操作系统基础架构，包括虚拟化的安全和性能都有深入研究，右侧二维码是我的学术首页，求内推机会，谢谢大家</a:t>
            </a:r>
          </a:p>
        </p:txBody>
      </p:sp>
    </p:spTree>
  </p:cSld>
  <p:clrMapOvr>
    <a:masterClrMapping xmlns:a="http://schemas.openxmlformats.org/drawingml/2006/main"/>
  </p:clrMapOvr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我是王子成，南京大学博士生，主要研究方向为操作系统内核安全和性能，目前在科罗拉多大学交流</a:t>
            </a:r>
          </a:p>
          <a:p xmlns:a="http://schemas.openxmlformats.org/drawingml/2006/main">
            <a:pPr lvl="0"/>
            <a:r>
              <a:rPr lang="zh-CN" altLang="zh-CN"/>
              <a:t>蓝色的两个链接是我的学术主页和邮件地址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工作的其他作为郭迎港，南京大学博士生，主要研究方向同样为系统安全</a:t>
            </a:r>
          </a:p>
          <a:p xmlns:a="http://schemas.openxmlformats.org/drawingml/2006/main">
            <a:pPr lvl="0"/>
            <a:r>
              <a:rPr lang="zh-CN" altLang="zh-CN"/>
              <a:t>曾庆凯教授，南京大学教授，博士生导师</a:t>
            </a:r>
          </a:p>
          <a:p xmlns:a="http://schemas.openxmlformats.org/drawingml/2006/main">
            <a:pPr lvl="0"/>
            <a:r>
              <a:rPr lang="zh-CN" altLang="zh-CN"/>
              <a:t>陈越琦教授，科罗拉多大学博尔德分校助理教授</a:t>
            </a:r>
          </a:p>
        </p:txBody>
      </p:sp>
    </p:spTree>
  </p:cSld>
  <p:clrMapOvr>
    <a:masterClrMapping xmlns:a="http://schemas.openxmlformats.org/drawingml/2006/main"/>
  </p:clrMapOvr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en-US" altLang="en-US"/>
              <a:t>linux</a:t>
            </a:r>
            <a:r>
              <a:rPr lang="zh-CN" altLang="zh-CN"/>
              <a:t>操作系统运行在日常生活中的各个方面，从服务器到嵌入式设备，几乎成为现代社会运行的基础，而</a:t>
            </a:r>
            <a:r>
              <a:rPr lang="en-US" altLang="en-US"/>
              <a:t> kernel</a:t>
            </a:r>
            <a:r>
              <a:rPr lang="zh-CN" altLang="zh-CN"/>
              <a:t>是整个操作系统的核心，是基础中的基础，一旦</a:t>
            </a:r>
            <a:r>
              <a:rPr lang="en-US" altLang="en-US"/>
              <a:t>kernel</a:t>
            </a:r>
            <a:r>
              <a:rPr lang="zh-CN" altLang="zh-CN"/>
              <a:t>的安全漏洞被攻击者触发，足够破坏整个系统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堆漏洞是</a:t>
            </a:r>
            <a:r>
              <a:rPr lang="en-US" altLang="en-US"/>
              <a:t>linux</a:t>
            </a:r>
            <a:r>
              <a:rPr lang="zh-CN" altLang="zh-CN"/>
              <a:t>内核的主要攻击利用方式，目前公开的</a:t>
            </a:r>
            <a:r>
              <a:rPr lang="en-US" altLang="en-US"/>
              <a:t>173</a:t>
            </a:r>
            <a:r>
              <a:rPr lang="zh-CN" altLang="zh-CN"/>
              <a:t>个</a:t>
            </a:r>
            <a:r>
              <a:rPr lang="en-US" altLang="en-US"/>
              <a:t>EXP exploitation</a:t>
            </a:r>
            <a:r>
              <a:rPr lang="zh-CN" altLang="zh-CN"/>
              <a:t>利用程序中，有</a:t>
            </a:r>
            <a:r>
              <a:rPr lang="en-US" altLang="en-US"/>
              <a:t>143</a:t>
            </a:r>
            <a:r>
              <a:rPr lang="zh-CN" altLang="zh-CN"/>
              <a:t>个针对内核堆漏洞，占比</a:t>
            </a:r>
            <a:r>
              <a:rPr lang="en-US" altLang="en-US"/>
              <a:t>82.7%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如图所示，漏洞的生命周期有四个过程，如图所示，漏洞引入、漏洞发现、到</a:t>
            </a:r>
            <a:r>
              <a:rPr lang="en-US" altLang="en-US"/>
              <a:t>patch</a:t>
            </a:r>
            <a:r>
              <a:rPr lang="zh-CN" altLang="zh-CN"/>
              <a:t>产生和</a:t>
            </a:r>
            <a:r>
              <a:rPr lang="en-US" altLang="en-US"/>
              <a:t>patch</a:t>
            </a:r>
            <a:r>
              <a:rPr lang="zh-CN" altLang="zh-CN"/>
              <a:t>部署，然而从漏洞初次被发现到给出修复</a:t>
            </a:r>
            <a:r>
              <a:rPr lang="en-US" altLang="en-US"/>
              <a:t>patch</a:t>
            </a:r>
            <a:r>
              <a:rPr lang="zh-CN" altLang="zh-CN"/>
              <a:t>，平均需要</a:t>
            </a:r>
            <a:r>
              <a:rPr lang="en-US" altLang="en-US"/>
              <a:t>66</a:t>
            </a:r>
            <a:r>
              <a:rPr lang="zh-CN" altLang="zh-CN"/>
              <a:t>天，甚至有超过</a:t>
            </a:r>
            <a:r>
              <a:rPr lang="en-US" altLang="en-US"/>
              <a:t>1</a:t>
            </a:r>
            <a:r>
              <a:rPr lang="zh-CN" altLang="zh-CN"/>
              <a:t>年的情况，因为没有</a:t>
            </a:r>
            <a:r>
              <a:rPr lang="en-US" altLang="en-US"/>
              <a:t>patch</a:t>
            </a:r>
            <a:r>
              <a:rPr lang="zh-CN" altLang="zh-CN"/>
              <a:t>，攻击者可以随意攻击系统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反观</a:t>
            </a:r>
            <a:r>
              <a:rPr lang="en-US" altLang="en-US"/>
              <a:t>kernel</a:t>
            </a:r>
            <a:r>
              <a:rPr lang="zh-CN" altLang="zh-CN"/>
              <a:t>现有的防范</a:t>
            </a:r>
            <a:r>
              <a:rPr lang="en-US" altLang="en-US"/>
              <a:t>/</a:t>
            </a:r>
            <a:r>
              <a:rPr lang="zh-CN" altLang="zh-CN"/>
              <a:t>缓解机制几乎都能被绕过，例如</a:t>
            </a:r>
            <a:r>
              <a:rPr lang="en-US" altLang="en-US"/>
              <a:t>struct member layout randomization</a:t>
            </a:r>
            <a:r>
              <a:rPr lang="zh-CN" altLang="zh-CN"/>
              <a:t>，内核在编译时随机化</a:t>
            </a:r>
            <a:r>
              <a:rPr lang="en-US" altLang="en-US"/>
              <a:t>struct</a:t>
            </a:r>
            <a:r>
              <a:rPr lang="zh-CN" altLang="zh-CN"/>
              <a:t>数据结构成员的偏移量，使得攻击者无法准确修改安全敏捷数据对象。然而这种方案依赖的随机种子可以根据</a:t>
            </a:r>
            <a:r>
              <a:rPr lang="en-US" altLang="en-US"/>
              <a:t>kernel binary</a:t>
            </a:r>
            <a:r>
              <a:rPr lang="zh-CN" altLang="zh-CN"/>
              <a:t>反向推测，安全性聊胜于无。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同样的，</a:t>
            </a:r>
            <a:r>
              <a:rPr lang="en-US" altLang="en-US"/>
              <a:t>freelist obsfucation</a:t>
            </a:r>
            <a:r>
              <a:rPr lang="zh-CN" altLang="zh-CN"/>
              <a:t>，加密</a:t>
            </a:r>
            <a:r>
              <a:rPr lang="en-US" altLang="en-US"/>
              <a:t>slab</a:t>
            </a:r>
            <a:r>
              <a:rPr lang="zh-CN" altLang="zh-CN"/>
              <a:t>分配器的</a:t>
            </a:r>
            <a:r>
              <a:rPr lang="en-US" altLang="en-US"/>
              <a:t>freelist metadata</a:t>
            </a:r>
            <a:r>
              <a:rPr lang="zh-CN" altLang="zh-CN"/>
              <a:t>，使得攻击者无法修改</a:t>
            </a:r>
            <a:r>
              <a:rPr lang="en-US" altLang="en-US"/>
              <a:t>metadata</a:t>
            </a:r>
            <a:r>
              <a:rPr lang="zh-CN" altLang="zh-CN"/>
              <a:t>到指定地址，提升</a:t>
            </a:r>
            <a:r>
              <a:rPr lang="en-US" altLang="en-US"/>
              <a:t>metadata</a:t>
            </a:r>
            <a:r>
              <a:rPr lang="zh-CN" altLang="zh-CN"/>
              <a:t>攻击的利用难度。然而该机制仅采用了简单的异或加密，同意被推测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en-US" altLang="en-US"/>
              <a:t>freelist randomization</a:t>
            </a:r>
            <a:r>
              <a:rPr lang="zh-CN" altLang="zh-CN"/>
              <a:t>可以随机化分配的</a:t>
            </a:r>
            <a:r>
              <a:rPr lang="en-US" altLang="en-US"/>
              <a:t>object</a:t>
            </a:r>
            <a:r>
              <a:rPr lang="zh-CN" altLang="zh-CN"/>
              <a:t>的顺序，使得</a:t>
            </a:r>
            <a:r>
              <a:rPr lang="en-US" altLang="en-US"/>
              <a:t>object</a:t>
            </a:r>
            <a:r>
              <a:rPr lang="zh-CN" altLang="zh-CN"/>
              <a:t>的分配顺序不连续，提升溢出攻击的利用难度，但是无法抵御堆喷射攻击，攻击者可以大量分配相关</a:t>
            </a:r>
            <a:r>
              <a:rPr lang="en-US" altLang="en-US"/>
              <a:t>object</a:t>
            </a:r>
            <a:r>
              <a:rPr lang="zh-CN" altLang="zh-CN"/>
              <a:t>直到占据指定位置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因此我们提出了我们的工作</a:t>
            </a:r>
            <a:r>
              <a:rPr lang="en-US" altLang="en-US"/>
              <a:t>ERA</a:t>
            </a:r>
            <a:r>
              <a:rPr lang="zh-CN" altLang="zh-CN"/>
              <a:t>，一个不需要</a:t>
            </a:r>
            <a:r>
              <a:rPr lang="en-US" altLang="en-US"/>
              <a:t>patch</a:t>
            </a:r>
            <a:r>
              <a:rPr lang="zh-CN" altLang="zh-CN"/>
              <a:t>同时能够在运行时保护</a:t>
            </a:r>
            <a:r>
              <a:rPr lang="en-US" altLang="en-US"/>
              <a:t>kernel</a:t>
            </a:r>
            <a:r>
              <a:rPr lang="zh-CN" altLang="zh-CN"/>
              <a:t>的安全机制，而且这个安全机制不能够被绕过</a:t>
            </a:r>
          </a:p>
        </p:txBody>
      </p:sp>
    </p:spTree>
  </p:cSld>
  <p:clrMapOvr>
    <a:masterClrMapping xmlns:a="http://schemas.openxmlformats.org/drawingml/2006/main"/>
  </p:clrMapOvr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为此我们设计了</a:t>
            </a:r>
            <a:r>
              <a:rPr lang="en-US" altLang="en-US"/>
              <a:t>ERA</a:t>
            </a:r>
            <a:r>
              <a:rPr lang="zh-CN" altLang="zh-CN"/>
              <a:t>，是</a:t>
            </a:r>
            <a:r>
              <a:rPr lang="en-US" altLang="en-US"/>
              <a:t>ebpf randomization allocator</a:t>
            </a:r>
            <a:r>
              <a:rPr lang="zh-CN" altLang="zh-CN"/>
              <a:t>的缩写，我们还设计了一个</a:t>
            </a:r>
            <a:r>
              <a:rPr lang="en-US" altLang="en-US"/>
              <a:t>logo</a:t>
            </a:r>
            <a:r>
              <a:rPr lang="zh-CN" altLang="zh-CN"/>
              <a:t>，用盾牌表示对内核的安全防御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marL="0" lvl="0" indent="0">
              <a:buNone/>
            </a:pPr>
            <a:r>
              <a:rPr lang="en-US" altLang="en-US"/>
              <a:t>ERA</a:t>
            </a:r>
            <a:r>
              <a:rPr lang="zh-CN" altLang="zh-CN"/>
              <a:t>是一种基于</a:t>
            </a:r>
            <a:r>
              <a:rPr lang="en-US" altLang="en-US"/>
              <a:t>eBPF</a:t>
            </a:r>
            <a:r>
              <a:rPr lang="zh-CN" altLang="zh-CN"/>
              <a:t>的内核堆漏洞动态缓解机制，核心思路是在运行时利用</a:t>
            </a:r>
            <a:r>
              <a:rPr lang="en-US" altLang="en-US"/>
              <a:t>eBPF</a:t>
            </a:r>
            <a:r>
              <a:rPr lang="zh-CN" altLang="zh-CN"/>
              <a:t>对漏洞数据对象进行随机化，使得堆漏洞攻击条件无法被达成，进而保证系统漏洞无法被触发，保证系统安全</a:t>
            </a:r>
          </a:p>
          <a:p xmlns:a="http://schemas.openxmlformats.org/drawingml/2006/main">
            <a:pPr marL="0" lvl="0" indent="0">
              <a:buNone/>
            </a:pPr>
            <a:endParaRPr lang="en-US" altLang="en-US"/>
          </a:p>
          <a:p xmlns:a="http://schemas.openxmlformats.org/drawingml/2006/main">
            <a:pPr marL="0" lvl="0" indent="0">
              <a:buNone/>
            </a:pPr>
            <a:r>
              <a:rPr lang="zh-CN" altLang="zh-CN"/>
              <a:t>图中是</a:t>
            </a:r>
            <a:r>
              <a:rPr lang="en-US" altLang="en-US"/>
              <a:t>ERA</a:t>
            </a:r>
            <a:r>
              <a:rPr lang="zh-CN" altLang="zh-CN"/>
              <a:t>的示意图，从左到右，我们首先根据公开的漏洞报告</a:t>
            </a:r>
            <a:r>
              <a:rPr lang="en-US" altLang="en-US"/>
              <a:t>bug report</a:t>
            </a:r>
            <a:r>
              <a:rPr lang="zh-CN" altLang="zh-CN"/>
              <a:t>，推测出存在堆漏洞的数据对象，进而找到该数据对象分配点</a:t>
            </a:r>
            <a:r>
              <a:rPr lang="en-US" altLang="en-US"/>
              <a:t>allocation context</a:t>
            </a:r>
          </a:p>
          <a:p xmlns:a="http://schemas.openxmlformats.org/drawingml/2006/main">
            <a:pPr marL="0" lvl="0" indent="0">
              <a:buNone/>
            </a:pPr>
            <a:endParaRPr lang="en-US" altLang="en-US"/>
          </a:p>
          <a:p xmlns:a="http://schemas.openxmlformats.org/drawingml/2006/main">
            <a:pPr marL="0" lvl="0" indent="0">
              <a:buNone/>
            </a:pPr>
            <a:r>
              <a:rPr lang="zh-CN" altLang="zh-CN"/>
              <a:t>我们将</a:t>
            </a:r>
            <a:r>
              <a:rPr lang="en-US" altLang="en-US"/>
              <a:t>allocation context</a:t>
            </a:r>
            <a:r>
              <a:rPr lang="zh-CN" altLang="zh-CN"/>
              <a:t>和存在漏洞的</a:t>
            </a:r>
            <a:r>
              <a:rPr lang="en-US" altLang="en-US"/>
              <a:t>kernel</a:t>
            </a:r>
            <a:r>
              <a:rPr lang="zh-CN" altLang="zh-CN"/>
              <a:t>作为输入，喂给</a:t>
            </a:r>
            <a:r>
              <a:rPr lang="en-US" altLang="en-US"/>
              <a:t>ERA</a:t>
            </a:r>
            <a:r>
              <a:rPr lang="zh-CN" altLang="zh-CN"/>
              <a:t>随机化分配器</a:t>
            </a:r>
          </a:p>
          <a:p xmlns:a="http://schemas.openxmlformats.org/drawingml/2006/main">
            <a:pPr marL="0" lvl="0" indent="0">
              <a:buNone/>
            </a:pPr>
            <a:endParaRPr lang="en-US" altLang="en-US"/>
          </a:p>
          <a:p xmlns:a="http://schemas.openxmlformats.org/drawingml/2006/main">
            <a:pPr marL="0" lvl="0" indent="0">
              <a:buNone/>
            </a:pPr>
            <a:r>
              <a:rPr lang="zh-CN" altLang="zh-CN"/>
              <a:t>在分配时，为存在漏洞的</a:t>
            </a:r>
            <a:r>
              <a:rPr lang="en-US" altLang="en-US"/>
              <a:t>vulnerable object</a:t>
            </a:r>
            <a:r>
              <a:rPr lang="zh-CN" altLang="zh-CN"/>
              <a:t>分配随机地址，随机地址的产生有</a:t>
            </a:r>
            <a:r>
              <a:rPr lang="en-US" altLang="en-US"/>
              <a:t>cache</a:t>
            </a:r>
            <a:r>
              <a:rPr lang="zh-CN" altLang="zh-CN"/>
              <a:t>和</a:t>
            </a:r>
            <a:r>
              <a:rPr lang="en-US" altLang="en-US"/>
              <a:t>offset</a:t>
            </a:r>
            <a:r>
              <a:rPr lang="zh-CN" altLang="zh-CN"/>
              <a:t>两种随机化策略，</a:t>
            </a:r>
            <a:r>
              <a:rPr lang="en-US" altLang="en-US"/>
              <a:t>ERA</a:t>
            </a:r>
            <a:r>
              <a:rPr lang="zh-CN" altLang="zh-CN"/>
              <a:t>具备足够的随机熵和安全性</a:t>
            </a:r>
          </a:p>
          <a:p xmlns:a="http://schemas.openxmlformats.org/drawingml/2006/main">
            <a:pPr marL="0" lvl="0" indent="0">
              <a:buNone/>
            </a:pPr>
            <a:r>
              <a:rPr lang="zh-CN" altLang="zh-CN"/>
              <a:t>因此</a:t>
            </a:r>
            <a:r>
              <a:rPr lang="en-US" altLang="en-US"/>
              <a:t>vulnerable object</a:t>
            </a:r>
            <a:r>
              <a:rPr lang="zh-CN" altLang="zh-CN"/>
              <a:t>的位置难以预测，攻击者也无法将构造好的</a:t>
            </a:r>
            <a:r>
              <a:rPr lang="en-US" altLang="en-US"/>
              <a:t>payload object</a:t>
            </a:r>
            <a:r>
              <a:rPr lang="zh-CN" altLang="zh-CN"/>
              <a:t>放到指定位置，攻击难度被极大提升</a:t>
            </a:r>
          </a:p>
          <a:p xmlns:a="http://schemas.openxmlformats.org/drawingml/2006/main">
            <a:pPr marL="0" lvl="0" indent="0">
              <a:buNone/>
            </a:pPr>
            <a:r>
              <a:rPr lang="zh-CN" altLang="zh-CN"/>
              <a:t>而如果攻击条件不满足强行执行攻击利用程序，会导致内核直接崩溃。</a:t>
            </a:r>
          </a:p>
          <a:p xmlns:a="http://schemas.openxmlformats.org/drawingml/2006/main">
            <a:pPr marL="0" lvl="0" indent="0">
              <a:buNone/>
            </a:pPr>
            <a:endParaRPr lang="en-US" altLang="en-US"/>
          </a:p>
          <a:p xmlns:a="http://schemas.openxmlformats.org/drawingml/2006/main">
            <a:pPr marL="0" lvl="0" indent="0">
              <a:buNone/>
            </a:pPr>
            <a:r>
              <a:rPr lang="zh-CN" altLang="zh-CN"/>
              <a:t>在此基础上，我们采用了上述随机化思路，生成对应的</a:t>
            </a:r>
            <a:r>
              <a:rPr lang="en-US" altLang="en-US"/>
              <a:t>eBPF</a:t>
            </a:r>
            <a:r>
              <a:rPr lang="zh-CN" altLang="zh-CN"/>
              <a:t>程序，将随机化</a:t>
            </a:r>
            <a:r>
              <a:rPr lang="en-US" altLang="en-US"/>
              <a:t>object</a:t>
            </a:r>
            <a:r>
              <a:rPr lang="zh-CN" altLang="zh-CN"/>
              <a:t>注入内核进行替换，无需重新编译</a:t>
            </a:r>
            <a:r>
              <a:rPr lang="en-US" altLang="en-US"/>
              <a:t>/</a:t>
            </a:r>
            <a:r>
              <a:rPr lang="zh-CN" altLang="zh-CN"/>
              <a:t>重启，即可在运行时部署保护，</a:t>
            </a:r>
          </a:p>
          <a:p xmlns:a="http://schemas.openxmlformats.org/drawingml/2006/main">
            <a:pPr marL="0" lvl="0" indent="0">
              <a:buNone/>
            </a:pPr>
            <a:endParaRPr lang="en-US" altLang="en-US"/>
          </a:p>
          <a:p xmlns:a="http://schemas.openxmlformats.org/drawingml/2006/main">
            <a:pPr marL="0" lvl="0" indent="0">
              <a:buNone/>
            </a:pPr>
            <a:r>
              <a:rPr lang="en-US" altLang="en-US"/>
              <a:t>ERA</a:t>
            </a:r>
            <a:r>
              <a:rPr lang="zh-CN" altLang="zh-CN"/>
              <a:t>避免了堆漏洞攻击的基本原理，即数据对象重叠的发生，降低了内核堆漏洞的安全威胁</a:t>
            </a:r>
          </a:p>
        </p:txBody>
      </p:sp>
    </p:spTree>
  </p:cSld>
  <p:clrMapOvr>
    <a:masterClrMapping xmlns:a="http://schemas.openxmlformats.org/drawingml/2006/main"/>
  </p:clrMapOvr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下面我来详细解释一下堆漏洞和堆攻击</a:t>
            </a:r>
          </a:p>
          <a:p xmlns:a="http://schemas.openxmlformats.org/drawingml/2006/main">
            <a:pPr lvl="0"/>
            <a:r>
              <a:rPr lang="zh-CN" altLang="zh-CN"/>
              <a:t>堆漏洞属于</a:t>
            </a:r>
            <a:r>
              <a:rPr lang="en-US" altLang="en-US"/>
              <a:t>memory corruption</a:t>
            </a:r>
            <a:r>
              <a:rPr lang="zh-CN" altLang="zh-CN"/>
              <a:t>漏洞，主要有溢出</a:t>
            </a:r>
            <a:r>
              <a:rPr lang="en-US" altLang="en-US"/>
              <a:t>out-of-bound </a:t>
            </a:r>
            <a:r>
              <a:rPr lang="zh-CN" altLang="zh-CN"/>
              <a:t>和</a:t>
            </a:r>
            <a:r>
              <a:rPr lang="en-US" altLang="en-US"/>
              <a:t> </a:t>
            </a:r>
            <a:r>
              <a:rPr lang="zh-CN" altLang="zh-CN"/>
              <a:t>释放后使用</a:t>
            </a:r>
            <a:r>
              <a:rPr lang="en-US" altLang="en-US"/>
              <a:t> use-after-free</a:t>
            </a:r>
            <a:r>
              <a:rPr lang="zh-CN" altLang="zh-CN"/>
              <a:t>两种</a:t>
            </a:r>
          </a:p>
          <a:p xmlns:a="http://schemas.openxmlformats.org/drawingml/2006/main">
            <a:pPr lvl="0"/>
            <a:r>
              <a:rPr lang="zh-CN" altLang="zh-CN"/>
              <a:t>攻击者通过堆风水和堆喷射攻击，调整了堆内数据对象的布局，构造了漏洞对象</a:t>
            </a:r>
            <a:r>
              <a:rPr lang="en-US" altLang="en-US"/>
              <a:t>vulnerable object</a:t>
            </a:r>
            <a:r>
              <a:rPr lang="zh-CN" altLang="zh-CN"/>
              <a:t>和攻击负载对象</a:t>
            </a:r>
            <a:r>
              <a:rPr lang="en-US" altLang="en-US"/>
              <a:t>payload object</a:t>
            </a:r>
            <a:r>
              <a:rPr lang="zh-CN" altLang="zh-CN"/>
              <a:t>的重叠，从而进行攻击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我们给出两个具体的例子，第一个例子是一个溢出漏洞，</a:t>
            </a:r>
            <a:r>
              <a:rPr lang="zh-CN" altLang="zh-CN"/>
              <a:t>在</a:t>
            </a:r>
            <a:r>
              <a:rPr lang="en-US" altLang="en-US"/>
              <a:t>linux</a:t>
            </a:r>
            <a:r>
              <a:rPr lang="zh-CN" altLang="zh-CN"/>
              <a:t>中，数据对象的分配通常由每个</a:t>
            </a:r>
            <a:r>
              <a:rPr lang="en-US" altLang="en-US"/>
              <a:t>slab </a:t>
            </a:r>
            <a:r>
              <a:rPr lang="en-US" altLang="en-US"/>
              <a:t>cache</a:t>
            </a:r>
            <a:r>
              <a:rPr lang="zh-CN" altLang="zh-CN"/>
              <a:t>将连续的内存分割成大小相同的</a:t>
            </a:r>
            <a:r>
              <a:rPr lang="en-US" altLang="en-US"/>
              <a:t>slot</a:t>
            </a:r>
            <a:r>
              <a:rPr lang="zh-CN" altLang="zh-CN"/>
              <a:t>，根据需要内存的大小分配指定</a:t>
            </a:r>
            <a:r>
              <a:rPr lang="en-US" altLang="en-US"/>
              <a:t>cache</a:t>
            </a:r>
            <a:r>
              <a:rPr lang="zh-CN" altLang="zh-CN"/>
              <a:t>里面的</a:t>
            </a:r>
            <a:r>
              <a:rPr lang="en-US" altLang="en-US"/>
              <a:t>slot</a:t>
            </a:r>
          </a:p>
          <a:p xmlns:a="http://schemas.openxmlformats.org/drawingml/2006/main">
            <a:pPr lvl="0"/>
            <a:r>
              <a:rPr lang="zh-CN" altLang="zh-CN"/>
              <a:t>例如，我们想要分配</a:t>
            </a:r>
            <a:r>
              <a:rPr lang="en-US" altLang="en-US"/>
              <a:t>64</a:t>
            </a:r>
            <a:r>
              <a:rPr lang="zh-CN" altLang="zh-CN"/>
              <a:t>字节的数据对象，那么由</a:t>
            </a:r>
            <a:r>
              <a:rPr lang="en-US" altLang="en-US"/>
              <a:t>kmalloc-64 slab cache</a:t>
            </a:r>
            <a:r>
              <a:rPr lang="zh-CN" altLang="zh-CN"/>
              <a:t>中分配一个</a:t>
            </a:r>
            <a:r>
              <a:rPr lang="en-US" altLang="en-US"/>
              <a:t>64</a:t>
            </a:r>
            <a:r>
              <a:rPr lang="en-US" altLang="en-US"/>
              <a:t> </a:t>
            </a:r>
            <a:r>
              <a:rPr lang="zh-CN" altLang="zh-CN"/>
              <a:t>字节</a:t>
            </a:r>
            <a:r>
              <a:rPr lang="zh-CN" altLang="zh-CN"/>
              <a:t>的</a:t>
            </a:r>
            <a:r>
              <a:rPr lang="en-US" altLang="en-US"/>
              <a:t>object</a:t>
            </a:r>
          </a:p>
          <a:p xmlns:a="http://schemas.openxmlformats.org/drawingml/2006/main">
            <a:pPr lvl="0"/>
            <a:r>
              <a:rPr lang="zh-CN" altLang="zh-CN"/>
              <a:t>我们可以看到分配的</a:t>
            </a:r>
            <a:r>
              <a:rPr lang="en-US" altLang="en-US"/>
              <a:t>vulnerable object </a:t>
            </a:r>
            <a:r>
              <a:rPr lang="en-US" altLang="en-US"/>
              <a:t>elem</a:t>
            </a:r>
            <a:r>
              <a:rPr lang="zh-CN" altLang="zh-CN"/>
              <a:t>和其他对象一起，都被分配在</a:t>
            </a:r>
            <a:r>
              <a:rPr lang="en-US" altLang="en-US"/>
              <a:t>64 </a:t>
            </a:r>
            <a:r>
              <a:rPr lang="zh-CN" altLang="zh-CN"/>
              <a:t>字节的</a:t>
            </a:r>
            <a:r>
              <a:rPr lang="en-US" altLang="en-US"/>
              <a:t>cache</a:t>
            </a:r>
            <a:r>
              <a:rPr lang="zh-CN" altLang="zh-CN"/>
              <a:t>中，而该漏洞能够错误使用</a:t>
            </a:r>
            <a:r>
              <a:rPr lang="en-US" altLang="en-US"/>
              <a:t>memory copy</a:t>
            </a:r>
            <a:r>
              <a:rPr lang="zh-CN" altLang="zh-CN"/>
              <a:t>，恶意写</a:t>
            </a:r>
            <a:r>
              <a:rPr lang="en-US" altLang="en-US"/>
              <a:t>elem</a:t>
            </a:r>
            <a:r>
              <a:rPr lang="zh-CN" altLang="zh-CN"/>
              <a:t>的下一个</a:t>
            </a:r>
            <a:r>
              <a:rPr lang="en-US" altLang="en-US"/>
              <a:t>object</a:t>
            </a:r>
          </a:p>
          <a:p xmlns:a="http://schemas.openxmlformats.org/drawingml/2006/main">
            <a:pPr lvl="0"/>
            <a:r>
              <a:rPr lang="zh-CN" altLang="zh-CN"/>
              <a:t>攻击者通过堆喷射攻击大量分配，将</a:t>
            </a:r>
            <a:r>
              <a:rPr lang="en-US" altLang="en-US"/>
              <a:t>user_key_payload object</a:t>
            </a:r>
            <a:r>
              <a:rPr lang="zh-CN" altLang="zh-CN"/>
              <a:t>放置在</a:t>
            </a:r>
            <a:r>
              <a:rPr lang="en-US" altLang="en-US"/>
              <a:t>elem</a:t>
            </a:r>
            <a:r>
              <a:rPr lang="zh-CN" altLang="zh-CN"/>
              <a:t>后面，</a:t>
            </a:r>
            <a:r>
              <a:rPr lang="en-US" altLang="en-US"/>
              <a:t>user_key_payload</a:t>
            </a:r>
            <a:r>
              <a:rPr lang="zh-CN" altLang="zh-CN"/>
              <a:t>是一个常见的</a:t>
            </a:r>
            <a:r>
              <a:rPr lang="en-US" altLang="en-US"/>
              <a:t>payload object</a:t>
            </a:r>
            <a:r>
              <a:rPr lang="zh-CN" altLang="zh-CN"/>
              <a:t>，被</a:t>
            </a:r>
            <a:r>
              <a:rPr lang="en-US" altLang="en-US"/>
              <a:t>elem</a:t>
            </a:r>
            <a:r>
              <a:rPr lang="zh-CN" altLang="zh-CN"/>
              <a:t>的溢出恶意修改，进而构造任意写原语破坏整个系统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同理，</a:t>
            </a:r>
            <a:r>
              <a:rPr lang="en-US" altLang="en-US"/>
              <a:t>UAF</a:t>
            </a:r>
            <a:r>
              <a:rPr lang="zh-CN" altLang="zh-CN"/>
              <a:t>攻击，是指</a:t>
            </a:r>
            <a:r>
              <a:rPr lang="en-US" altLang="en-US"/>
              <a:t>object</a:t>
            </a:r>
            <a:r>
              <a:rPr lang="zh-CN" altLang="zh-CN"/>
              <a:t>在释放后，仍有一个悬空指针指向原位置，在这个例子中，指针原本指向</a:t>
            </a:r>
            <a:r>
              <a:rPr lang="en-US" altLang="en-US"/>
              <a:t>route4_filter object</a:t>
            </a:r>
            <a:r>
              <a:rPr lang="zh-CN" altLang="zh-CN"/>
              <a:t>，在其释放后被替换为常见的</a:t>
            </a:r>
            <a:r>
              <a:rPr lang="en-US" altLang="en-US"/>
              <a:t>msg_msg</a:t>
            </a:r>
            <a:r>
              <a:rPr lang="zh-CN" altLang="zh-CN"/>
              <a:t>攻击负载</a:t>
            </a:r>
            <a:r>
              <a:rPr lang="en-US" altLang="en-US"/>
              <a:t>object</a:t>
            </a:r>
          </a:p>
          <a:p xmlns:a="http://schemas.openxmlformats.org/drawingml/2006/main">
            <a:pPr lvl="0"/>
            <a:r>
              <a:rPr lang="zh-CN" altLang="zh-CN"/>
              <a:t>此时悬空指针指向攻击负载，攻击者解引用该悬空指针即可构造任意写原语，破坏整个系统</a:t>
            </a:r>
          </a:p>
        </p:txBody>
      </p:sp>
    </p:spTree>
  </p:cSld>
  <p:clrMapOvr>
    <a:masterClrMapping xmlns:a="http://schemas.openxmlformats.org/drawingml/2006/main"/>
  </p:clrMapOvr>
</p:notes>
</file>

<file path=ppt/notesSlides/notesSlide6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除此堆漏洞基本原理之外，我们还需要简单了解下</a:t>
            </a:r>
            <a:r>
              <a:rPr lang="en-US" altLang="en-US"/>
              <a:t>eBPF</a:t>
            </a:r>
            <a:r>
              <a:rPr lang="zh-CN" altLang="zh-CN"/>
              <a:t>技术的基本原理，</a:t>
            </a:r>
            <a:r>
              <a:rPr lang="en-US" altLang="en-US"/>
              <a:t>ERA</a:t>
            </a:r>
            <a:r>
              <a:rPr lang="zh-CN" altLang="zh-CN"/>
              <a:t>采用了</a:t>
            </a:r>
            <a:r>
              <a:rPr lang="en-US" altLang="en-US"/>
              <a:t>eBPF</a:t>
            </a:r>
            <a:r>
              <a:rPr lang="zh-CN" altLang="zh-CN"/>
              <a:t>技术实现了数据对象的随机化分配</a:t>
            </a:r>
          </a:p>
          <a:p xmlns:a="http://schemas.openxmlformats.org/drawingml/2006/main">
            <a:pPr lvl="0"/>
            <a:r>
              <a:rPr lang="en-US" altLang="en-US"/>
              <a:t>eBPF</a:t>
            </a:r>
            <a:r>
              <a:rPr lang="zh-CN" altLang="zh-CN"/>
              <a:t>，</a:t>
            </a:r>
            <a:r>
              <a:rPr lang="en-US" altLang="en-US"/>
              <a:t> extended berkeley filter</a:t>
            </a:r>
            <a:r>
              <a:rPr lang="zh-CN" altLang="zh-CN"/>
              <a:t>，最早用于包过滤，但是本身是一个在</a:t>
            </a:r>
            <a:r>
              <a:rPr lang="en-US" altLang="en-US"/>
              <a:t>kernel</a:t>
            </a:r>
            <a:r>
              <a:rPr lang="zh-CN" altLang="zh-CN"/>
              <a:t>中的虚拟机，可以安全高效的运行由用户层载入的代码，因此有极大的扩展空间，能够用来解决</a:t>
            </a:r>
            <a:r>
              <a:rPr lang="en-US" altLang="en-US"/>
              <a:t>kernel</a:t>
            </a:r>
            <a:r>
              <a:rPr lang="zh-CN" altLang="zh-CN"/>
              <a:t>中存在的大量安全问题。</a:t>
            </a:r>
          </a:p>
          <a:p xmlns:a="http://schemas.openxmlformats.org/drawingml/2006/main">
            <a:pPr lvl="0"/>
            <a:r>
              <a:rPr lang="zh-CN" altLang="zh-CN"/>
              <a:t>如图所示</a:t>
            </a:r>
          </a:p>
          <a:p xmlns:a="http://schemas.openxmlformats.org/drawingml/2006/main">
            <a:pPr lvl="0"/>
            <a:r>
              <a:rPr lang="en-US" altLang="en-US"/>
              <a:t>eBPF</a:t>
            </a:r>
            <a:r>
              <a:rPr lang="zh-CN" altLang="zh-CN"/>
              <a:t>有以下三个特性，其一是安全性，</a:t>
            </a:r>
            <a:r>
              <a:rPr lang="en-US" altLang="en-US"/>
              <a:t>eBPF</a:t>
            </a:r>
            <a:r>
              <a:rPr lang="zh-CN" altLang="zh-CN"/>
              <a:t>具备</a:t>
            </a:r>
            <a:r>
              <a:rPr lang="en-US" altLang="en-US"/>
              <a:t>verifier</a:t>
            </a:r>
            <a:r>
              <a:rPr lang="zh-CN" altLang="zh-CN"/>
              <a:t>验证器，能够</a:t>
            </a:r>
            <a:r>
              <a:rPr lang="zh-CN" altLang="zh-CN"/>
              <a:t>静态分析载入内核的代码，保证内存安全、信息流安全、不影响</a:t>
            </a:r>
            <a:r>
              <a:rPr lang="en-US" altLang="en-US"/>
              <a:t>kernel</a:t>
            </a:r>
            <a:r>
              <a:rPr lang="zh-CN" altLang="zh-CN"/>
              <a:t>运行</a:t>
            </a:r>
          </a:p>
          <a:p xmlns:a="http://schemas.openxmlformats.org/drawingml/2006/main">
            <a:pPr lvl="0"/>
            <a:r>
              <a:rPr lang="zh-CN" altLang="zh-CN"/>
              <a:t>其二是高效性，</a:t>
            </a:r>
            <a:r>
              <a:rPr lang="en-US" altLang="en-US"/>
              <a:t>eBPF</a:t>
            </a:r>
            <a:r>
              <a:rPr lang="zh-CN" altLang="zh-CN"/>
              <a:t>具备</a:t>
            </a:r>
            <a:r>
              <a:rPr lang="en-US" altLang="en-US"/>
              <a:t>JIT-engine</a:t>
            </a:r>
            <a:r>
              <a:rPr lang="zh-CN" altLang="zh-CN"/>
              <a:t>将</a:t>
            </a:r>
            <a:r>
              <a:rPr lang="en-US" altLang="en-US"/>
              <a:t>BPF bytecode</a:t>
            </a:r>
            <a:r>
              <a:rPr lang="zh-CN" altLang="zh-CN"/>
              <a:t>转为原生</a:t>
            </a:r>
            <a:r>
              <a:rPr lang="en-US" altLang="en-US"/>
              <a:t>machine code</a:t>
            </a:r>
            <a:r>
              <a:rPr lang="zh-CN" altLang="zh-CN"/>
              <a:t>，取得和原生代码一样的运行性能</a:t>
            </a:r>
          </a:p>
          <a:p xmlns:a="http://schemas.openxmlformats.org/drawingml/2006/main">
            <a:pPr lvl="0"/>
            <a:r>
              <a:rPr lang="zh-CN" altLang="zh-CN"/>
              <a:t>其三是表达能力，</a:t>
            </a:r>
            <a:r>
              <a:rPr lang="en-US" altLang="en-US"/>
              <a:t>eBPF</a:t>
            </a:r>
            <a:r>
              <a:rPr lang="zh-CN" altLang="zh-CN"/>
              <a:t>有一系列</a:t>
            </a:r>
            <a:r>
              <a:rPr lang="en-US" altLang="en-US"/>
              <a:t>helper function</a:t>
            </a:r>
            <a:r>
              <a:rPr lang="zh-CN" altLang="zh-CN"/>
              <a:t>能够和</a:t>
            </a:r>
            <a:r>
              <a:rPr lang="en-US" altLang="en-US"/>
              <a:t>kernel</a:t>
            </a:r>
            <a:r>
              <a:rPr lang="zh-CN" altLang="zh-CN"/>
              <a:t>其他子系统连接，扩展能力范围</a:t>
            </a:r>
          </a:p>
          <a:p xmlns:a="http://schemas.openxmlformats.org/drawingml/2006/main">
            <a:pPr lvl="0"/>
            <a:r>
              <a:rPr lang="zh-CN" altLang="zh-CN"/>
              <a:t>在此基础上，</a:t>
            </a:r>
            <a:r>
              <a:rPr lang="en-US" altLang="en-US"/>
              <a:t>eBPF</a:t>
            </a:r>
            <a:r>
              <a:rPr lang="zh-CN" altLang="zh-CN"/>
              <a:t>可以使用</a:t>
            </a:r>
            <a:r>
              <a:rPr lang="en-US" altLang="en-US"/>
              <a:t>kprobe</a:t>
            </a:r>
            <a:r>
              <a:rPr lang="zh-CN" altLang="zh-CN"/>
              <a:t>机制，将程序挂在到内核的任意位置，结合以上功能，我们提出了</a:t>
            </a:r>
            <a:r>
              <a:rPr lang="en-US" altLang="en-US"/>
              <a:t>ERA</a:t>
            </a:r>
            <a:r>
              <a:rPr lang="zh-CN" altLang="zh-CN"/>
              <a:t>机制，在运行时采用随机化技术防止漏洞对象和负载对象发生重叠</a:t>
            </a:r>
          </a:p>
          <a:p xmlns:a="http://schemas.openxmlformats.org/drawingml/2006/main">
            <a:pPr lvl="0"/>
            <a:r>
              <a:rPr lang="zh-CN" altLang="zh-CN"/>
              <a:t>并且将随机化后的</a:t>
            </a:r>
            <a:r>
              <a:rPr lang="en-US" altLang="en-US"/>
              <a:t>object</a:t>
            </a:r>
            <a:r>
              <a:rPr lang="zh-CN" altLang="zh-CN"/>
              <a:t>安全稳定地放入内核</a:t>
            </a:r>
          </a:p>
          <a:p xmlns:a="http://schemas.openxmlformats.org/drawingml/2006/main">
            <a:pPr lvl="0"/>
            <a:endParaRPr lang="en-US" altLang="en-US"/>
          </a:p>
        </p:txBody>
      </p:sp>
    </p:spTree>
  </p:cSld>
  <p:clrMapOvr>
    <a:masterClrMapping xmlns:a="http://schemas.openxmlformats.org/drawingml/2006/main"/>
  </p:clrMapOvr>
</p:notes>
</file>

<file path=ppt/notesSlides/notesSlide7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下面我们详细介绍随机化堆漏洞缓解的基本原理</a:t>
            </a:r>
          </a:p>
          <a:p xmlns:a="http://schemas.openxmlformats.org/drawingml/2006/main">
            <a:pPr lvl="0"/>
            <a:r>
              <a:rPr lang="zh-CN" altLang="zh-CN"/>
              <a:t>用户程序的</a:t>
            </a:r>
            <a:r>
              <a:rPr lang="en-US" altLang="en-US"/>
              <a:t>secure allocator</a:t>
            </a:r>
            <a:r>
              <a:rPr lang="zh-CN" altLang="zh-CN"/>
              <a:t>，经常采用随机化的方法防止</a:t>
            </a:r>
            <a:r>
              <a:rPr lang="en-US" altLang="en-US"/>
              <a:t>vulnerable object </a:t>
            </a:r>
            <a:r>
              <a:rPr lang="zh-CN" altLang="zh-CN"/>
              <a:t>和</a:t>
            </a:r>
            <a:r>
              <a:rPr lang="en-US" altLang="en-US"/>
              <a:t>payload object</a:t>
            </a:r>
            <a:r>
              <a:rPr lang="zh-CN" altLang="zh-CN"/>
              <a:t>重叠的发生，通过分配额外的大量的内存，将</a:t>
            </a:r>
            <a:r>
              <a:rPr lang="en-US" altLang="en-US"/>
              <a:t>vulnerable object</a:t>
            </a:r>
            <a:r>
              <a:rPr lang="zh-CN" altLang="zh-CN"/>
              <a:t>在更大的内存地址范围里随机放置</a:t>
            </a:r>
            <a:r>
              <a:rPr lang="zh-CN" altLang="zh-CN"/>
              <a:t>，那么攻击者没有办法预测</a:t>
            </a:r>
            <a:r>
              <a:rPr lang="en-US" altLang="en-US"/>
              <a:t>vulnerable object</a:t>
            </a:r>
            <a:r>
              <a:rPr lang="zh-CN" altLang="zh-CN"/>
              <a:t>位置，自然无法做堆风水布置</a:t>
            </a:r>
            <a:r>
              <a:rPr lang="en-US" altLang="en-US"/>
              <a:t>payload object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如图所示，在</a:t>
            </a:r>
            <a:r>
              <a:rPr lang="en-US" altLang="en-US"/>
              <a:t>linux</a:t>
            </a:r>
            <a:r>
              <a:rPr lang="zh-CN" altLang="zh-CN"/>
              <a:t>中，数据对象的分配通常由每个</a:t>
            </a:r>
            <a:r>
              <a:rPr lang="en-US" altLang="en-US"/>
              <a:t>slab </a:t>
            </a:r>
            <a:r>
              <a:rPr lang="en-US" altLang="en-US"/>
              <a:t>cache</a:t>
            </a:r>
            <a:r>
              <a:rPr lang="zh-CN" altLang="zh-CN"/>
              <a:t>将连续的内存分割成大小相同的</a:t>
            </a:r>
            <a:r>
              <a:rPr lang="en-US" altLang="en-US"/>
              <a:t>slot</a:t>
            </a:r>
            <a:r>
              <a:rPr lang="zh-CN" altLang="zh-CN"/>
              <a:t>，根据需要内存的大小分配指定</a:t>
            </a:r>
            <a:r>
              <a:rPr lang="en-US" altLang="en-US"/>
              <a:t>cache</a:t>
            </a:r>
            <a:r>
              <a:rPr lang="zh-CN" altLang="zh-CN"/>
              <a:t>里面的</a:t>
            </a:r>
            <a:r>
              <a:rPr lang="en-US" altLang="en-US"/>
              <a:t>slot</a:t>
            </a:r>
          </a:p>
          <a:p xmlns:a="http://schemas.openxmlformats.org/drawingml/2006/main">
            <a:pPr lvl="0"/>
            <a:r>
              <a:rPr lang="zh-CN" altLang="zh-CN"/>
              <a:t>例如，我们想要分配</a:t>
            </a:r>
            <a:r>
              <a:rPr lang="en-US" altLang="en-US"/>
              <a:t>192</a:t>
            </a:r>
            <a:r>
              <a:rPr lang="zh-CN" altLang="zh-CN"/>
              <a:t>字节的数据对象，那么由</a:t>
            </a:r>
            <a:r>
              <a:rPr lang="en-US" altLang="en-US"/>
              <a:t>kmalloc-192slab cache</a:t>
            </a:r>
            <a:r>
              <a:rPr lang="zh-CN" altLang="zh-CN"/>
              <a:t>中分配一个</a:t>
            </a:r>
            <a:r>
              <a:rPr lang="en-US" altLang="en-US"/>
              <a:t>192 bytes</a:t>
            </a:r>
            <a:r>
              <a:rPr lang="zh-CN" altLang="zh-CN"/>
              <a:t>的</a:t>
            </a:r>
            <a:r>
              <a:rPr lang="en-US" altLang="en-US"/>
              <a:t>object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我们针对</a:t>
            </a:r>
            <a:r>
              <a:rPr lang="en-US" altLang="en-US"/>
              <a:t>slab </a:t>
            </a:r>
            <a:r>
              <a:rPr lang="zh-CN" altLang="zh-CN"/>
              <a:t>分配器设计了两种随机化机制将</a:t>
            </a:r>
            <a:r>
              <a:rPr lang="en-US" altLang="en-US"/>
              <a:t>vulnerable object</a:t>
            </a:r>
            <a:r>
              <a:rPr lang="zh-CN" altLang="zh-CN"/>
              <a:t>随机化</a:t>
            </a:r>
          </a:p>
          <a:p xmlns:a="http://schemas.openxmlformats.org/drawingml/2006/main">
            <a:pPr lvl="0"/>
            <a:r>
              <a:rPr lang="zh-CN" altLang="zh-CN"/>
              <a:t>首先是</a:t>
            </a:r>
            <a:r>
              <a:rPr lang="en-US" altLang="en-US"/>
              <a:t>cache</a:t>
            </a:r>
            <a:r>
              <a:rPr lang="zh-CN" altLang="zh-CN"/>
              <a:t>随机化，我们可以随机从</a:t>
            </a:r>
            <a:r>
              <a:rPr lang="en-US" altLang="en-US"/>
              <a:t>256-8192</a:t>
            </a:r>
            <a:r>
              <a:rPr lang="zh-CN" altLang="zh-CN"/>
              <a:t>的</a:t>
            </a:r>
            <a:r>
              <a:rPr lang="en-US" altLang="en-US"/>
              <a:t>slab cache</a:t>
            </a:r>
            <a:r>
              <a:rPr lang="zh-CN" altLang="zh-CN"/>
              <a:t>中分配一个更大的</a:t>
            </a:r>
            <a:r>
              <a:rPr lang="en-US" altLang="en-US"/>
              <a:t>object</a:t>
            </a:r>
            <a:r>
              <a:rPr lang="zh-CN" altLang="zh-CN"/>
              <a:t>，而不是原本的</a:t>
            </a:r>
            <a:r>
              <a:rPr lang="en-US" altLang="en-US"/>
              <a:t>192</a:t>
            </a:r>
            <a:r>
              <a:rPr lang="zh-CN" altLang="zh-CN"/>
              <a:t>字节的</a:t>
            </a:r>
            <a:r>
              <a:rPr lang="en-US" altLang="en-US"/>
              <a:t>slab cache</a:t>
            </a:r>
            <a:r>
              <a:rPr lang="zh-CN" altLang="zh-CN"/>
              <a:t>，</a:t>
            </a:r>
          </a:p>
          <a:p xmlns:a="http://schemas.openxmlformats.org/drawingml/2006/main">
            <a:pPr lvl="0"/>
            <a:r>
              <a:rPr lang="zh-CN" altLang="zh-CN"/>
              <a:t>其次是</a:t>
            </a:r>
            <a:r>
              <a:rPr lang="en-US" altLang="en-US"/>
              <a:t>offset</a:t>
            </a:r>
            <a:r>
              <a:rPr lang="zh-CN" altLang="zh-CN"/>
              <a:t>随机化，既然我们有了更大的内存空间，那么我们可以进一步随机化选择一个地址放置原本的</a:t>
            </a:r>
            <a:r>
              <a:rPr lang="en-US" altLang="en-US"/>
              <a:t>192</a:t>
            </a:r>
            <a:r>
              <a:rPr lang="zh-CN" altLang="zh-CN"/>
              <a:t>字节的</a:t>
            </a:r>
            <a:r>
              <a:rPr lang="en-US" altLang="en-US"/>
              <a:t>object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此时</a:t>
            </a:r>
            <a:r>
              <a:rPr lang="en-US" altLang="en-US"/>
              <a:t>vulnerable object</a:t>
            </a:r>
            <a:r>
              <a:rPr lang="zh-CN" altLang="zh-CN"/>
              <a:t>的地址可能出现在任意</a:t>
            </a:r>
            <a:r>
              <a:rPr lang="en-US" altLang="en-US"/>
              <a:t>slab cache</a:t>
            </a:r>
            <a:r>
              <a:rPr lang="zh-CN" altLang="zh-CN"/>
              <a:t>的</a:t>
            </a:r>
            <a:r>
              <a:rPr lang="en-US" altLang="en-US"/>
              <a:t>slot</a:t>
            </a:r>
            <a:r>
              <a:rPr lang="zh-CN" altLang="zh-CN"/>
              <a:t>中，几乎无法被预测，即使在所有</a:t>
            </a:r>
            <a:r>
              <a:rPr lang="en-US" altLang="en-US"/>
              <a:t>slab cache</a:t>
            </a:r>
            <a:r>
              <a:rPr lang="zh-CN" altLang="zh-CN"/>
              <a:t>中都进行堆喷射攻击大量分配</a:t>
            </a:r>
            <a:r>
              <a:rPr lang="en-US" altLang="en-US"/>
              <a:t>object</a:t>
            </a:r>
            <a:r>
              <a:rPr lang="zh-CN" altLang="zh-CN"/>
              <a:t>也无法保证重叠的发生</a:t>
            </a:r>
            <a:r>
              <a:rPr lang="zh-CN" altLang="zh-CN"/>
              <a:t>，下面我们介绍</a:t>
            </a:r>
            <a:r>
              <a:rPr lang="en-US" altLang="en-US"/>
              <a:t>eBPF</a:t>
            </a:r>
            <a:r>
              <a:rPr lang="zh-CN" altLang="zh-CN"/>
              <a:t>程序实现</a:t>
            </a:r>
          </a:p>
        </p:txBody>
      </p:sp>
    </p:spTree>
  </p:cSld>
  <p:clrMapOvr>
    <a:masterClrMapping xmlns:a="http://schemas.openxmlformats.org/drawingml/2006/main"/>
  </p:clrMapOvr>
</p:notes>
</file>

<file path=ppt/notesSlides/notesSlide8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如图所示，我们想要随机化</a:t>
            </a:r>
            <a:r>
              <a:rPr lang="en-US" altLang="en-US"/>
              <a:t> seq_operations</a:t>
            </a:r>
            <a:r>
              <a:rPr lang="zh-CN" altLang="zh-CN"/>
              <a:t>这个数据对象，因此首先找到了该数据对象的分配点，即函数</a:t>
            </a:r>
            <a:r>
              <a:rPr lang="en-US" altLang="en-US"/>
              <a:t>single_open</a:t>
            </a:r>
          </a:p>
          <a:p xmlns:a="http://schemas.openxmlformats.org/drawingml/2006/main">
            <a:pPr lvl="0"/>
            <a:r>
              <a:rPr lang="zh-CN" altLang="zh-CN"/>
              <a:t>在</a:t>
            </a:r>
            <a:r>
              <a:rPr lang="en-US" altLang="en-US"/>
              <a:t>single open</a:t>
            </a:r>
            <a:r>
              <a:rPr lang="zh-CN" altLang="zh-CN"/>
              <a:t>的函数入口，我们开启了</a:t>
            </a:r>
            <a:r>
              <a:rPr lang="en-US" altLang="en-US"/>
              <a:t>ERA</a:t>
            </a:r>
            <a:r>
              <a:rPr lang="zh-CN" altLang="zh-CN"/>
              <a:t>，即标记当前进程在内核中的</a:t>
            </a:r>
            <a:r>
              <a:rPr lang="en-US" altLang="en-US"/>
              <a:t>object</a:t>
            </a:r>
            <a:r>
              <a:rPr lang="zh-CN" altLang="zh-CN"/>
              <a:t>需要被</a:t>
            </a:r>
            <a:r>
              <a:rPr lang="en-US" altLang="en-US"/>
              <a:t>ERA</a:t>
            </a:r>
            <a:r>
              <a:rPr lang="zh-CN" altLang="zh-CN"/>
              <a:t>进行随机分配</a:t>
            </a:r>
          </a:p>
          <a:p xmlns:a="http://schemas.openxmlformats.org/drawingml/2006/main">
            <a:pPr lvl="0"/>
            <a:endParaRPr lang="zh-CN" altLang="zh-CN"/>
          </a:p>
          <a:p xmlns:a="http://schemas.openxmlformats.org/drawingml/2006/main">
            <a:pPr lvl="0"/>
            <a:r>
              <a:rPr lang="zh-CN" altLang="zh-CN"/>
              <a:t>当控制流执行到</a:t>
            </a:r>
            <a:r>
              <a:rPr lang="en-US" altLang="en-US"/>
              <a:t>kmalloc</a:t>
            </a:r>
            <a:r>
              <a:rPr lang="zh-CN" altLang="zh-CN"/>
              <a:t>分配点时，由</a:t>
            </a:r>
            <a:r>
              <a:rPr lang="en-US" altLang="en-US"/>
              <a:t>ERA ebpf</a:t>
            </a:r>
            <a:r>
              <a:rPr lang="zh-CN" altLang="zh-CN"/>
              <a:t>程序进行接管，</a:t>
            </a:r>
            <a:r>
              <a:rPr lang="en-US" altLang="en-US"/>
              <a:t>ERA</a:t>
            </a:r>
            <a:r>
              <a:rPr lang="zh-CN" altLang="zh-CN"/>
              <a:t>程序检测当前进程的</a:t>
            </a:r>
            <a:r>
              <a:rPr lang="en-US" altLang="en-US"/>
              <a:t>object</a:t>
            </a:r>
            <a:r>
              <a:rPr lang="zh-CN" altLang="zh-CN"/>
              <a:t>分配是否需要随机化</a:t>
            </a:r>
          </a:p>
          <a:p xmlns:a="http://schemas.openxmlformats.org/drawingml/2006/main">
            <a:pPr lvl="0"/>
            <a:r>
              <a:rPr lang="zh-CN" altLang="zh-CN"/>
              <a:t>如果需要随机化，</a:t>
            </a:r>
          </a:p>
          <a:p xmlns:a="http://schemas.openxmlformats.org/drawingml/2006/main">
            <a:pPr lvl="0"/>
            <a:r>
              <a:rPr lang="en-US" altLang="en-US"/>
              <a:t>eBPF</a:t>
            </a:r>
            <a:r>
              <a:rPr lang="zh-CN" altLang="zh-CN"/>
              <a:t>程序根据上个</a:t>
            </a:r>
            <a:r>
              <a:rPr lang="en-US" altLang="en-US"/>
              <a:t>slides</a:t>
            </a:r>
            <a:r>
              <a:rPr lang="zh-CN" altLang="zh-CN"/>
              <a:t>的</a:t>
            </a:r>
            <a:r>
              <a:rPr lang="en-US" altLang="en-US"/>
              <a:t>cache</a:t>
            </a:r>
            <a:r>
              <a:rPr lang="zh-CN" altLang="zh-CN"/>
              <a:t>和</a:t>
            </a:r>
            <a:r>
              <a:rPr lang="en-US" altLang="en-US"/>
              <a:t>offset</a:t>
            </a:r>
            <a:r>
              <a:rPr lang="zh-CN" altLang="zh-CN"/>
              <a:t>随机化策略，随机化随机化</a:t>
            </a:r>
            <a:r>
              <a:rPr lang="en-US" altLang="en-US"/>
              <a:t>object</a:t>
            </a:r>
            <a:r>
              <a:rPr lang="zh-CN" altLang="zh-CN"/>
              <a:t>，替换掉</a:t>
            </a:r>
            <a:r>
              <a:rPr lang="en-US" altLang="en-US"/>
              <a:t>vulnerable object</a:t>
            </a:r>
            <a:r>
              <a:rPr lang="zh-CN" altLang="zh-CN"/>
              <a:t>，将随机化后的地址赋值给</a:t>
            </a:r>
            <a:r>
              <a:rPr lang="en-US" altLang="en-US"/>
              <a:t>op</a:t>
            </a:r>
            <a:r>
              <a:rPr lang="zh-CN" altLang="zh-CN"/>
              <a:t>变量，并返回到</a:t>
            </a:r>
            <a:r>
              <a:rPr lang="en-US" altLang="en-US"/>
              <a:t>single_open</a:t>
            </a:r>
            <a:r>
              <a:rPr lang="zh-CN" altLang="zh-CN"/>
              <a:t>的执行上下文继续执行</a:t>
            </a:r>
          </a:p>
          <a:p xmlns:a="http://schemas.openxmlformats.org/drawingml/2006/main">
            <a:pPr lvl="0"/>
            <a:r>
              <a:rPr lang="en-US" altLang="en-US"/>
              <a:t>ERA</a:t>
            </a:r>
            <a:r>
              <a:rPr lang="zh-CN" altLang="zh-CN"/>
              <a:t>的</a:t>
            </a:r>
            <a:r>
              <a:rPr lang="en-US" altLang="en-US"/>
              <a:t>eBPF</a:t>
            </a:r>
            <a:r>
              <a:rPr lang="zh-CN" altLang="zh-CN"/>
              <a:t>程序还使用了</a:t>
            </a:r>
            <a:r>
              <a:rPr lang="en-US" altLang="en-US"/>
              <a:t>eBPF map</a:t>
            </a:r>
            <a:r>
              <a:rPr lang="zh-CN" altLang="zh-CN"/>
              <a:t>记录了</a:t>
            </a:r>
            <a:r>
              <a:rPr lang="en-US" altLang="en-US"/>
              <a:t>offset</a:t>
            </a:r>
            <a:r>
              <a:rPr lang="zh-CN" altLang="zh-CN"/>
              <a:t>随机化地址，和</a:t>
            </a:r>
            <a:r>
              <a:rPr lang="en-US" altLang="en-US"/>
              <a:t>cache</a:t>
            </a:r>
            <a:r>
              <a:rPr lang="zh-CN" altLang="zh-CN"/>
              <a:t>随机化的地址，便于在</a:t>
            </a:r>
            <a:r>
              <a:rPr lang="en-US" altLang="en-US"/>
              <a:t>object</a:t>
            </a:r>
            <a:r>
              <a:rPr lang="zh-CN" altLang="zh-CN"/>
              <a:t>生命周期结束时准确释放，因为</a:t>
            </a:r>
            <a:r>
              <a:rPr lang="en-US" altLang="en-US"/>
              <a:t>object</a:t>
            </a:r>
            <a:r>
              <a:rPr lang="zh-CN" altLang="zh-CN"/>
              <a:t>释放时需要将</a:t>
            </a:r>
            <a:r>
              <a:rPr lang="en-US" altLang="en-US"/>
              <a:t>object</a:t>
            </a:r>
            <a:r>
              <a:rPr lang="zh-CN" altLang="zh-CN"/>
              <a:t>的起始地址作为参数</a:t>
            </a:r>
          </a:p>
          <a:p xmlns:a="http://schemas.openxmlformats.org/drawingml/2006/main">
            <a:pPr lvl="0"/>
            <a:r>
              <a:rPr lang="zh-CN" altLang="zh-CN"/>
              <a:t>最后，在</a:t>
            </a:r>
            <a:r>
              <a:rPr lang="en-US" altLang="en-US"/>
              <a:t>single_open</a:t>
            </a:r>
            <a:r>
              <a:rPr lang="zh-CN" altLang="zh-CN"/>
              <a:t>函数的结尾关闭</a:t>
            </a:r>
            <a:r>
              <a:rPr lang="en-US" altLang="en-US"/>
              <a:t>ERA</a:t>
            </a:r>
            <a:r>
              <a:rPr lang="zh-CN" altLang="zh-CN"/>
              <a:t>，取消对当前进程的标记，后续执行过程中的</a:t>
            </a:r>
            <a:r>
              <a:rPr lang="en-US" altLang="en-US"/>
              <a:t>object</a:t>
            </a:r>
            <a:r>
              <a:rPr lang="zh-CN" altLang="zh-CN"/>
              <a:t>无需</a:t>
            </a:r>
            <a:r>
              <a:rPr lang="en-US" altLang="en-US"/>
              <a:t>ERA</a:t>
            </a:r>
            <a:r>
              <a:rPr lang="zh-CN" altLang="zh-CN"/>
              <a:t>随机化安全分配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随机化</a:t>
            </a:r>
            <a:r>
              <a:rPr lang="en-US" altLang="en-US"/>
              <a:t>object</a:t>
            </a:r>
            <a:r>
              <a:rPr lang="zh-CN" altLang="zh-CN"/>
              <a:t>的释放过程类似，</a:t>
            </a:r>
            <a:r>
              <a:rPr lang="en-US" altLang="en-US"/>
              <a:t>ERA</a:t>
            </a:r>
            <a:r>
              <a:rPr lang="zh-CN" altLang="zh-CN"/>
              <a:t>的</a:t>
            </a:r>
            <a:r>
              <a:rPr lang="en-US" altLang="en-US"/>
              <a:t>eBPF</a:t>
            </a:r>
            <a:r>
              <a:rPr lang="zh-CN" altLang="zh-CN"/>
              <a:t>程序</a:t>
            </a:r>
            <a:r>
              <a:rPr lang="en-US" altLang="en-US"/>
              <a:t>hook</a:t>
            </a:r>
            <a:r>
              <a:rPr lang="zh-CN" altLang="zh-CN"/>
              <a:t>到内存释放函数，检查所有的</a:t>
            </a:r>
            <a:r>
              <a:rPr lang="en-US" altLang="en-US"/>
              <a:t>free</a:t>
            </a:r>
            <a:r>
              <a:rPr lang="zh-CN" altLang="zh-CN"/>
              <a:t>地址是否在</a:t>
            </a:r>
            <a:r>
              <a:rPr lang="en-US" altLang="en-US"/>
              <a:t>eBPF map</a:t>
            </a:r>
            <a:r>
              <a:rPr lang="zh-CN" altLang="zh-CN"/>
              <a:t>中，如果在则说明当前</a:t>
            </a:r>
            <a:r>
              <a:rPr lang="en-US" altLang="en-US"/>
              <a:t>object</a:t>
            </a:r>
            <a:r>
              <a:rPr lang="zh-CN" altLang="zh-CN"/>
              <a:t>是由</a:t>
            </a:r>
            <a:r>
              <a:rPr lang="en-US" altLang="en-US"/>
              <a:t>ERA</a:t>
            </a:r>
            <a:r>
              <a:rPr lang="zh-CN" altLang="zh-CN"/>
              <a:t>随机化的</a:t>
            </a:r>
            <a:r>
              <a:rPr lang="en-US" altLang="en-US"/>
              <a:t>object</a:t>
            </a:r>
            <a:r>
              <a:rPr lang="zh-CN" altLang="zh-CN"/>
              <a:t>，</a:t>
            </a:r>
            <a:r>
              <a:rPr lang="en-US" altLang="en-US"/>
              <a:t>eBPF</a:t>
            </a:r>
            <a:r>
              <a:rPr lang="zh-CN" altLang="zh-CN"/>
              <a:t>程序根据</a:t>
            </a:r>
            <a:r>
              <a:rPr lang="en-US" altLang="en-US"/>
              <a:t>MAP</a:t>
            </a:r>
            <a:r>
              <a:rPr lang="zh-CN" altLang="zh-CN"/>
              <a:t>找回未</a:t>
            </a:r>
            <a:r>
              <a:rPr lang="en-US" altLang="en-US"/>
              <a:t>offset</a:t>
            </a:r>
            <a:r>
              <a:rPr lang="zh-CN" altLang="zh-CN"/>
              <a:t>随机化地址，对未</a:t>
            </a:r>
            <a:r>
              <a:rPr lang="en-US" altLang="en-US"/>
              <a:t>offset</a:t>
            </a:r>
            <a:r>
              <a:rPr lang="zh-CN" altLang="zh-CN"/>
              <a:t>随机化地址进行释放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这个过程涉及到</a:t>
            </a:r>
            <a:r>
              <a:rPr lang="en-US" altLang="en-US"/>
              <a:t>4</a:t>
            </a:r>
            <a:r>
              <a:rPr lang="zh-CN" altLang="zh-CN"/>
              <a:t>个</a:t>
            </a:r>
            <a:r>
              <a:rPr lang="en-US" altLang="en-US"/>
              <a:t>helper function</a:t>
            </a:r>
            <a:r>
              <a:rPr lang="zh-CN" altLang="zh-CN"/>
              <a:t>，读</a:t>
            </a:r>
          </a:p>
          <a:p xmlns:a="http://schemas.openxmlformats.org/drawingml/2006/main">
            <a:pPr lvl="0"/>
            <a:endParaRPr lang="zh-CN" altLang="zh-CN"/>
          </a:p>
          <a:p xmlns:a="http://schemas.openxmlformats.org/drawingml/2006/main">
            <a:pPr lvl="0"/>
            <a:r>
              <a:rPr lang="zh-CN" altLang="zh-CN"/>
              <a:t>其中</a:t>
            </a:r>
            <a:r>
              <a:rPr lang="en-US" altLang="en-US"/>
              <a:t>bpf-kmalloc</a:t>
            </a:r>
            <a:r>
              <a:rPr lang="zh-CN" altLang="zh-CN"/>
              <a:t>分配和</a:t>
            </a:r>
            <a:r>
              <a:rPr lang="en-US" altLang="en-US"/>
              <a:t>bpf-kfree</a:t>
            </a:r>
            <a:r>
              <a:rPr lang="zh-CN" altLang="zh-CN"/>
              <a:t>释放是新增的</a:t>
            </a:r>
            <a:r>
              <a:rPr lang="en-US" altLang="en-US"/>
              <a:t>helper function</a:t>
            </a:r>
            <a:r>
              <a:rPr lang="zh-CN" altLang="zh-CN"/>
              <a:t>，用于替代原本的</a:t>
            </a:r>
            <a:r>
              <a:rPr lang="en-US" altLang="en-US"/>
              <a:t>kmalloc</a:t>
            </a:r>
            <a:r>
              <a:rPr lang="zh-CN" altLang="zh-CN"/>
              <a:t>和</a:t>
            </a:r>
            <a:r>
              <a:rPr lang="en-US" altLang="en-US"/>
              <a:t>kfree</a:t>
            </a:r>
            <a:r>
              <a:rPr lang="zh-CN" altLang="zh-CN"/>
              <a:t>，进行分配和释放数据对象，而</a:t>
            </a:r>
            <a:r>
              <a:rPr lang="en-US" altLang="en-US"/>
              <a:t>override</a:t>
            </a:r>
            <a:r>
              <a:rPr lang="zh-CN" altLang="zh-CN"/>
              <a:t>可以跳过原本的分配和释放内存函数并设置返回值，</a:t>
            </a:r>
            <a:r>
              <a:rPr lang="en-US" altLang="en-US"/>
              <a:t>eBPF</a:t>
            </a:r>
            <a:r>
              <a:rPr lang="zh-CN" altLang="zh-CN"/>
              <a:t>程序通过返回值将随机化地址传递给指定变量，最后有</a:t>
            </a:r>
            <a:r>
              <a:rPr lang="en-US" altLang="en-US"/>
              <a:t>get_prandom</a:t>
            </a:r>
            <a:r>
              <a:rPr lang="zh-CN" altLang="zh-CN"/>
              <a:t>生成随机数，实现</a:t>
            </a:r>
            <a:r>
              <a:rPr lang="en-US" altLang="en-US"/>
              <a:t>cache</a:t>
            </a:r>
            <a:r>
              <a:rPr lang="zh-CN" altLang="zh-CN"/>
              <a:t>和</a:t>
            </a:r>
            <a:r>
              <a:rPr lang="en-US" altLang="en-US"/>
              <a:t>offset</a:t>
            </a:r>
            <a:r>
              <a:rPr lang="zh-CN" altLang="zh-CN"/>
              <a:t>随机化策略</a:t>
            </a:r>
          </a:p>
        </p:txBody>
      </p:sp>
    </p:spTree>
  </p:cSld>
  <p:clrMapOvr>
    <a:masterClrMapping xmlns:a="http://schemas.openxmlformats.org/drawingml/2006/main"/>
  </p:clrMapOvr>
</p:notes>
</file>

<file path=ppt/notesSlides/notesSlide9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zh-CN"/>
              <a:t>以上是</a:t>
            </a:r>
            <a:r>
              <a:rPr lang="en-US" altLang="en-US"/>
              <a:t>ERA</a:t>
            </a:r>
            <a:r>
              <a:rPr lang="zh-CN" altLang="zh-CN"/>
              <a:t>的技术原理，下面我们设计了性能、内存开销实验进一步说明</a:t>
            </a:r>
            <a:r>
              <a:rPr lang="en-US" altLang="en-US"/>
              <a:t>ERA</a:t>
            </a:r>
            <a:r>
              <a:rPr lang="zh-CN" altLang="zh-CN"/>
              <a:t>的高效性，同时设计了安全分析，实际验证真实内核漏洞，保证系统的安全性。</a:t>
            </a:r>
          </a:p>
          <a:p xmlns:a="http://schemas.openxmlformats.org/drawingml/2006/main">
            <a:pPr lvl="0"/>
            <a:endParaRPr lang="zh-CN" altLang="zh-CN"/>
          </a:p>
          <a:p xmlns:a="http://schemas.openxmlformats.org/drawingml/2006/main">
            <a:pPr lvl="0"/>
            <a:r>
              <a:rPr lang="zh-CN" altLang="zh-CN"/>
              <a:t>首先验证</a:t>
            </a:r>
            <a:r>
              <a:rPr lang="en-US" altLang="en-US"/>
              <a:t>ERA</a:t>
            </a:r>
            <a:r>
              <a:rPr lang="zh-CN" altLang="zh-CN"/>
              <a:t>的性能开销，我们通过对比</a:t>
            </a:r>
            <a:r>
              <a:rPr lang="en-US" altLang="en-US"/>
              <a:t>ERA</a:t>
            </a:r>
            <a:r>
              <a:rPr lang="zh-CN" altLang="zh-CN"/>
              <a:t>开启和未开启的内核，执行指定的任务花费时间进行对比，值得注意的是</a:t>
            </a:r>
          </a:p>
          <a:p xmlns:a="http://schemas.openxmlformats.org/drawingml/2006/main">
            <a:pPr lvl="0"/>
            <a:r>
              <a:rPr lang="zh-CN" altLang="zh-CN"/>
              <a:t>由于多数</a:t>
            </a:r>
            <a:r>
              <a:rPr lang="en-US" altLang="en-US"/>
              <a:t>vulnerable object</a:t>
            </a:r>
            <a:r>
              <a:rPr lang="zh-CN" altLang="zh-CN"/>
              <a:t>不在</a:t>
            </a:r>
            <a:r>
              <a:rPr lang="en-US" altLang="en-US"/>
              <a:t>poplular path</a:t>
            </a:r>
            <a:r>
              <a:rPr lang="zh-CN" altLang="zh-CN"/>
              <a:t>上面，几乎不会被分配到，不利于直接表征系统的性能开销，</a:t>
            </a:r>
          </a:p>
          <a:p xmlns:a="http://schemas.openxmlformats.org/drawingml/2006/main">
            <a:pPr lvl="0"/>
            <a:r>
              <a:rPr lang="zh-CN" altLang="zh-CN"/>
              <a:t>因此我们直接选择大量分配的</a:t>
            </a:r>
            <a:r>
              <a:rPr lang="en-US" altLang="en-US"/>
              <a:t>object</a:t>
            </a:r>
            <a:r>
              <a:rPr lang="zh-CN" altLang="zh-CN"/>
              <a:t>进行压力测试，这四种</a:t>
            </a:r>
            <a:r>
              <a:rPr lang="en-US" altLang="en-US"/>
              <a:t>object</a:t>
            </a:r>
            <a:r>
              <a:rPr lang="zh-CN" altLang="zh-CN"/>
              <a:t>是</a:t>
            </a:r>
            <a:r>
              <a:rPr lang="en-US" altLang="en-US"/>
              <a:t>iO</a:t>
            </a:r>
            <a:r>
              <a:rPr lang="zh-CN" altLang="zh-CN"/>
              <a:t>和进行调度相关的，分配量非常大</a:t>
            </a:r>
          </a:p>
          <a:p xmlns:a="http://schemas.openxmlformats.org/drawingml/2006/main">
            <a:pPr lvl="0"/>
            <a:endParaRPr lang="en-US" altLang="en-US"/>
          </a:p>
          <a:p xmlns:a="http://schemas.openxmlformats.org/drawingml/2006/main">
            <a:pPr lvl="0"/>
            <a:r>
              <a:rPr lang="zh-CN" altLang="zh-CN"/>
              <a:t>对比未开启</a:t>
            </a:r>
            <a:r>
              <a:rPr lang="en-US" altLang="en-US"/>
              <a:t>ERA</a:t>
            </a:r>
            <a:r>
              <a:rPr lang="zh-CN" altLang="zh-CN"/>
              <a:t>的内核，我们可以发现开销几乎都在</a:t>
            </a:r>
            <a:r>
              <a:rPr lang="en-US" altLang="en-US"/>
              <a:t>1.0</a:t>
            </a:r>
            <a:r>
              <a:rPr lang="zh-CN" altLang="zh-CN"/>
              <a:t>附近，因此性能开销几乎可以忽略不计</a:t>
            </a:r>
          </a:p>
        </p:txBody>
      </p:sp>
    </p:spTree>
  </p:cSld>
  <p:clrMapOvr>
    <a:masterClrMapping xmlns:a="http://schemas.openxmlformats.org/drawingml/2006/main"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image" Target="/ppt/media/image.png" Id="rId2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2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image" Target="/ppt/media/image3.png" Id="rId2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slideMaster" Target="/ppt/slideMasters/slideMaster2.xml" Id="rId1" /><Relationship Type="http://schemas.openxmlformats.org/officeDocument/2006/relationships/image" Target="/ppt/media/image.png" Id="rId2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slideMaster" Target="/ppt/slideMasters/slideMaster2.xml" Id="rId1" /><Relationship Type="http://schemas.openxmlformats.org/officeDocument/2006/relationships/image" Target="/ppt/media/image2.png" Id="rId2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slideMaster" Target="/ppt/slideMasters/slideMaster2.xml" Id="rId1" /><Relationship Type="http://schemas.openxmlformats.org/officeDocument/2006/relationships/image" Target="/ppt/media/image3.png" Id="rId2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ctrTitle"/>
          </p:nvPr>
        </p:nvSpPr>
        <p:spPr>
          <a:xfrm>
            <a:off x="952500" y="1511820"/>
            <a:ext cx="9144000" cy="1217295"/>
          </a:xfrm>
          <a:prstGeom prst="rect">
            <a:avLst/>
          </a:prstGeom>
        </p:spPr>
        <p:txBody>
          <a:bodyPr>
            <a:normAutofit/>
          </a:bodyPr>
          <a:lstStyle>
            <a:lvl1pPr lvl="0">
              <a:defRPr sz="6000" b="1">
                <a:solidFill>
                  <a:schemeClr val="bg1"/>
                </a:solidFill>
                <a:latin typeface="Microsoft YaHei"/>
                <a:ea typeface="Microsoft YaHei"/>
              </a:defRPr>
            </a:lvl1pPr>
          </a:lstStyle>
          <a:p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952500" y="2967990"/>
            <a:ext cx="9144000" cy="922020"/>
          </a:xfrm>
          <a:prstGeom prst="rect">
            <a:avLst/>
          </a:prstGeom>
        </p:spPr>
        <p:txBody>
          <a:bodyPr>
            <a:normAutofit/>
          </a:bodyPr>
          <a:lstStyle>
            <a:lvl1pPr marL="0" lvl="0" indent="0">
              <a:buNone/>
              <a:defRPr sz="2400" b="1">
                <a:solidFill>
                  <a:schemeClr val="bg1"/>
                </a:solidFill>
                <a:latin typeface="Microsoft YaHei"/>
                <a:ea typeface="Microsoft YaHei"/>
              </a:defRPr>
            </a:lvl1pPr>
          </a:lstStyle>
          <a:p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2000">
                <a:latin typeface="Microsoft YaHei"/>
                <a:ea typeface="Microsoft YaHei"/>
              </a:defRPr>
            </a:lvl1pPr>
            <a:lvl2pPr marL="457200" lvl="1" indent="0">
              <a:buNone/>
              <a:defRPr sz="1800">
                <a:latin typeface="Microsoft YaHei"/>
                <a:ea typeface="Microsoft YaHei"/>
              </a:defRPr>
            </a:lvl2pPr>
            <a:lvl3pPr marL="914400" lvl="2" indent="0">
              <a:buNone/>
              <a:defRPr sz="1800">
                <a:latin typeface="Microsoft YaHei"/>
                <a:ea typeface="Microsoft YaHei"/>
              </a:defRPr>
            </a:lvl3pPr>
            <a:lvl4pPr marL="1371600" lvl="3" indent="0">
              <a:buNone/>
              <a:defRPr>
                <a:latin typeface="Microsoft YaHei"/>
                <a:ea typeface="Microsoft YaHei"/>
              </a:defRPr>
            </a:lvl4pPr>
            <a:lvl5pPr marL="1828800" lvl="4" indent="0">
              <a:buNone/>
              <a:defRPr>
                <a:latin typeface="Microsoft YaHei"/>
                <a:ea typeface="Microsoft YaHei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标题 2"/>
          <p:cNvSpPr>
            <a:spLocks noGrp="1"/>
          </p:cNvSpPr>
          <p:nvPr>
            <p:ph type="title"/>
          </p:nvPr>
        </p:nvSpPr>
        <p:spPr>
          <a:xfrm>
            <a:off x="315188" y="80284"/>
            <a:ext cx="5794664" cy="662782"/>
          </a:xfrm>
          <a:prstGeom prst="rect">
            <a:avLst/>
          </a:prstGeom>
        </p:spPr>
        <p:txBody>
          <a:bodyPr>
            <a:normAutofit/>
          </a:bodyPr>
          <a:lstStyle>
            <a:lvl1pPr lvl="0">
              <a:defRPr sz="2800" b="1">
                <a:latin typeface="Microsoft YaHei"/>
                <a:ea typeface="Microsoft YaHei"/>
              </a:defRPr>
            </a:lvl1pPr>
          </a:lstStyle>
          <a:p>
            <a:endParaRPr lang="zh-CN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ctrTitle"/>
          </p:nvPr>
        </p:nvSpPr>
        <p:spPr>
          <a:xfrm>
            <a:off x="952500" y="1511820"/>
            <a:ext cx="9144000" cy="1217295"/>
          </a:xfrm>
          <a:prstGeom prst="rect">
            <a:avLst/>
          </a:prstGeom>
        </p:spPr>
        <p:txBody>
          <a:bodyPr>
            <a:normAutofit/>
          </a:bodyPr>
          <a:lstStyle>
            <a:lvl1pPr lvl="0">
              <a:defRPr sz="6000" b="1">
                <a:solidFill>
                  <a:schemeClr val="bg1"/>
                </a:solidFill>
                <a:latin typeface="Microsoft YaHei"/>
                <a:ea typeface="Microsoft YaHei"/>
              </a:defRPr>
            </a:lvl1pPr>
          </a:lstStyle>
          <a:p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952500" y="2967990"/>
            <a:ext cx="9144000" cy="922020"/>
          </a:xfrm>
          <a:prstGeom prst="rect">
            <a:avLst/>
          </a:prstGeom>
        </p:spPr>
        <p:txBody>
          <a:bodyPr>
            <a:normAutofit/>
          </a:bodyPr>
          <a:lstStyle>
            <a:lvl1pPr marL="0" lvl="0" indent="0">
              <a:buNone/>
              <a:defRPr sz="2400" b="1">
                <a:solidFill>
                  <a:schemeClr val="bg1"/>
                </a:solidFill>
                <a:latin typeface="Microsoft YaHei"/>
                <a:ea typeface="Microsoft YaHei"/>
              </a:defRPr>
            </a:lvl1pPr>
          </a:lstStyle>
          <a:p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2000">
                <a:latin typeface="Microsoft YaHei"/>
                <a:ea typeface="Microsoft YaHei"/>
              </a:defRPr>
            </a:lvl1pPr>
            <a:lvl2pPr marL="457200" lvl="1" indent="0">
              <a:buNone/>
              <a:defRPr sz="1800">
                <a:latin typeface="Microsoft YaHei"/>
                <a:ea typeface="Microsoft YaHei"/>
              </a:defRPr>
            </a:lvl2pPr>
            <a:lvl3pPr marL="914400" lvl="2" indent="0">
              <a:buNone/>
              <a:defRPr sz="1800">
                <a:latin typeface="Microsoft YaHei"/>
                <a:ea typeface="Microsoft YaHei"/>
              </a:defRPr>
            </a:lvl3pPr>
            <a:lvl4pPr marL="1371600" lvl="3" indent="0">
              <a:buNone/>
              <a:defRPr>
                <a:latin typeface="Microsoft YaHei"/>
                <a:ea typeface="Microsoft YaHei"/>
              </a:defRPr>
            </a:lvl4pPr>
            <a:lvl5pPr marL="1828800" lvl="4" indent="0">
              <a:buNone/>
              <a:defRPr>
                <a:latin typeface="Microsoft YaHei"/>
                <a:ea typeface="Microsoft YaHei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标题 2"/>
          <p:cNvSpPr>
            <a:spLocks noGrp="1"/>
          </p:cNvSpPr>
          <p:nvPr>
            <p:ph type="title"/>
          </p:nvPr>
        </p:nvSpPr>
        <p:spPr>
          <a:xfrm>
            <a:off x="315188" y="80284"/>
            <a:ext cx="5794664" cy="662782"/>
          </a:xfrm>
          <a:prstGeom prst="rect">
            <a:avLst/>
          </a:prstGeom>
        </p:spPr>
        <p:txBody>
          <a:bodyPr>
            <a:normAutofit/>
          </a:bodyPr>
          <a:lstStyle>
            <a:lvl1pPr lvl="0">
              <a:defRPr sz="2800" b="1">
                <a:latin typeface="Microsoft YaHei"/>
                <a:ea typeface="Microsoft YaHei"/>
              </a:defRPr>
            </a:lvl1pPr>
          </a:lstStyle>
          <a:p>
            <a:endParaRPr lang="zh-CN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3.xml" Id="rId3" /><Relationship Type="http://schemas.openxmlformats.org/officeDocument/2006/relationships/theme" Target="/ppt/theme/theme1.xml" Id="rId4" /></Relationships>
</file>

<file path=ppt/slideMasters/_rels/slideMaster2.xml.rels>&#65279;<?xml version="1.0" encoding="utf-8"?><Relationships xmlns="http://schemas.openxmlformats.org/package/2006/relationships"><Relationship Type="http://schemas.openxmlformats.org/officeDocument/2006/relationships/slideLayout" Target="/ppt/slideLayouts/slideLayout4.xml" Id="rId1" /><Relationship Type="http://schemas.openxmlformats.org/officeDocument/2006/relationships/slideLayout" Target="/ppt/slideLayouts/slideLayout5.xml" Id="rId2" /><Relationship Type="http://schemas.openxmlformats.org/officeDocument/2006/relationships/slideLayout" Target="/ppt/slideLayouts/slideLayout6.xml" Id="rId3" /><Relationship Type="http://schemas.openxmlformats.org/officeDocument/2006/relationships/theme" Target="/ppt/theme/theme2.xml" Id="rId4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7DFC2-F3BE-4307-B5C8-95F3EFAA26DF}" type="datetimeFigureOut">
              <a:rPr lang="zh-CN" altLang="en-US"/>
              <a:t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F68E3-8E50-44A6-A4E8-22A31C3848E9}" type="slidenum">
              <a:rPr lang="zh-CN" altLang="en-US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等线 Light"/>
          <a:ea typeface="等线 Light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等线"/>
          <a:ea typeface="等线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等线"/>
          <a:ea typeface="等线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等线"/>
          <a:ea typeface="等线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等线"/>
          <a:ea typeface="等线"/>
        </a:defRPr>
      </a:lvl1pPr>
      <a:lvl2pPr marL="457200" lvl="1" algn="l" defTabSz="914400">
        <a:defRPr sz="1800" kern="1200">
          <a:solidFill>
            <a:schemeClr val="tx1"/>
          </a:solidFill>
          <a:latin typeface="等线"/>
          <a:ea typeface="等线"/>
        </a:defRPr>
      </a:lvl2pPr>
      <a:lvl3pPr marL="914400" lvl="2" algn="l" defTabSz="914400">
        <a:defRPr sz="1800" kern="1200">
          <a:solidFill>
            <a:schemeClr val="tx1"/>
          </a:solidFill>
          <a:latin typeface="等线"/>
          <a:ea typeface="等线"/>
        </a:defRPr>
      </a:lvl3pPr>
      <a:lvl4pPr marL="1371600" lvl="3" algn="l" defTabSz="914400">
        <a:defRPr sz="1800" kern="1200">
          <a:solidFill>
            <a:schemeClr val="tx1"/>
          </a:solidFill>
          <a:latin typeface="等线"/>
          <a:ea typeface="等线"/>
        </a:defRPr>
      </a:lvl4pPr>
      <a:lvl5pPr marL="1828800" lvl="4" algn="l" defTabSz="914400">
        <a:defRPr sz="1800" kern="1200">
          <a:solidFill>
            <a:schemeClr val="tx1"/>
          </a:solidFill>
          <a:latin typeface="等线"/>
          <a:ea typeface="等线"/>
        </a:defRPr>
      </a:lvl5pPr>
      <a:lvl6pPr marL="2286000" lvl="5" algn="l" defTabSz="914400">
        <a:defRPr sz="1800" kern="1200">
          <a:solidFill>
            <a:schemeClr val="tx1"/>
          </a:solidFill>
          <a:latin typeface="等线"/>
          <a:ea typeface="等线"/>
        </a:defRPr>
      </a:lvl6pPr>
      <a:lvl7pPr marL="2743200" lvl="6" algn="l" defTabSz="914400">
        <a:defRPr sz="1800" kern="1200">
          <a:solidFill>
            <a:schemeClr val="tx1"/>
          </a:solidFill>
          <a:latin typeface="等线"/>
          <a:ea typeface="等线"/>
        </a:defRPr>
      </a:lvl7pPr>
      <a:lvl8pPr marL="3200400" lvl="7" algn="l" defTabSz="914400">
        <a:defRPr sz="1800" kern="1200">
          <a:solidFill>
            <a:schemeClr val="tx1"/>
          </a:solidFill>
          <a:latin typeface="等线"/>
          <a:ea typeface="等线"/>
        </a:defRPr>
      </a:lvl8pPr>
      <a:lvl9pPr marL="3657600" lvl="8" algn="l" defTabSz="914400">
        <a:defRPr sz="1800" kern="1200">
          <a:solidFill>
            <a:schemeClr val="tx1"/>
          </a:solidFill>
          <a:latin typeface="等线"/>
          <a:ea typeface="等线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85B0EE-7899-4430-B731-FD1F603D2C88}" type="datetimeFigureOut">
              <a:rPr lang="zh-CN" altLang="en-US"/>
              <a:t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9D9AB-F405-4579-B140-8421DDDE26DA}" type="slidenum">
              <a:rPr lang="zh-CN" altLang="en-US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等线 Light"/>
          <a:ea typeface="等线 Light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等线"/>
          <a:ea typeface="等线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等线"/>
          <a:ea typeface="等线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等线"/>
          <a:ea typeface="等线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等线"/>
          <a:ea typeface="等线"/>
        </a:defRPr>
      </a:lvl1pPr>
      <a:lvl2pPr marL="457200" lvl="1" algn="l" defTabSz="914400">
        <a:defRPr sz="1800" kern="1200">
          <a:solidFill>
            <a:schemeClr val="tx1"/>
          </a:solidFill>
          <a:latin typeface="等线"/>
          <a:ea typeface="等线"/>
        </a:defRPr>
      </a:lvl2pPr>
      <a:lvl3pPr marL="914400" lvl="2" algn="l" defTabSz="914400">
        <a:defRPr sz="1800" kern="1200">
          <a:solidFill>
            <a:schemeClr val="tx1"/>
          </a:solidFill>
          <a:latin typeface="等线"/>
          <a:ea typeface="等线"/>
        </a:defRPr>
      </a:lvl3pPr>
      <a:lvl4pPr marL="1371600" lvl="3" algn="l" defTabSz="914400">
        <a:defRPr sz="1800" kern="1200">
          <a:solidFill>
            <a:schemeClr val="tx1"/>
          </a:solidFill>
          <a:latin typeface="等线"/>
          <a:ea typeface="等线"/>
        </a:defRPr>
      </a:lvl4pPr>
      <a:lvl5pPr marL="1828800" lvl="4" algn="l" defTabSz="914400">
        <a:defRPr sz="1800" kern="1200">
          <a:solidFill>
            <a:schemeClr val="tx1"/>
          </a:solidFill>
          <a:latin typeface="等线"/>
          <a:ea typeface="等线"/>
        </a:defRPr>
      </a:lvl5pPr>
      <a:lvl6pPr marL="2286000" lvl="5" algn="l" defTabSz="914400">
        <a:defRPr sz="1800" kern="1200">
          <a:solidFill>
            <a:schemeClr val="tx1"/>
          </a:solidFill>
          <a:latin typeface="等线"/>
          <a:ea typeface="等线"/>
        </a:defRPr>
      </a:lvl6pPr>
      <a:lvl7pPr marL="2743200" lvl="6" algn="l" defTabSz="914400">
        <a:defRPr sz="1800" kern="1200">
          <a:solidFill>
            <a:schemeClr val="tx1"/>
          </a:solidFill>
          <a:latin typeface="等线"/>
          <a:ea typeface="等线"/>
        </a:defRPr>
      </a:lvl7pPr>
      <a:lvl8pPr marL="3200400" lvl="7" algn="l" defTabSz="914400">
        <a:defRPr sz="1800" kern="1200">
          <a:solidFill>
            <a:schemeClr val="tx1"/>
          </a:solidFill>
          <a:latin typeface="等线"/>
          <a:ea typeface="等线"/>
        </a:defRPr>
      </a:lvl8pPr>
      <a:lvl9pPr marL="3657600" lvl="8" algn="l" defTabSz="914400">
        <a:defRPr sz="1800" kern="1200">
          <a:solidFill>
            <a:schemeClr val="tx1"/>
          </a:solidFill>
          <a:latin typeface="等线"/>
          <a:ea typeface="等线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Relationship Type="http://schemas.openxmlformats.org/officeDocument/2006/relationships/notesSlide" Target="/ppt/notesSlides/notesSlide1.xml" Id="rId2" /><Relationship Type="http://schemas.openxmlformats.org/officeDocument/2006/relationships/image" Target="/ppt/media/image4.png" Id="rId3" /><Relationship Type="http://schemas.openxmlformats.org/officeDocument/2006/relationships/image" Target="/ppt/media/image5.png" Id="rId4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10.xml" Id="rId2" /><Relationship Type="http://schemas.openxmlformats.org/officeDocument/2006/relationships/image" Target="/ppt/media/image6.png" Id="rId3" /><Relationship Type="http://schemas.openxmlformats.org/officeDocument/2006/relationships/image" Target="/ppt/media/image19.png" Id="rId4" /><Relationship Type="http://schemas.openxmlformats.org/officeDocument/2006/relationships/image" Target="/ppt/media/image20.png" Id="rId5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11.xml" Id="rId2" /><Relationship Type="http://schemas.openxmlformats.org/officeDocument/2006/relationships/image" Target="/ppt/media/image6.png" Id="rId3" /><Relationship Type="http://schemas.openxmlformats.org/officeDocument/2006/relationships/image" Target="/ppt/media/image21.png" Id="rId4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12.xml" Id="rId2" /><Relationship Type="http://schemas.openxmlformats.org/officeDocument/2006/relationships/image" Target="/ppt/media/image6.png" Id="rId3" /><Relationship Type="http://schemas.openxmlformats.org/officeDocument/2006/relationships/image" Target="/ppt/media/image22.png" Id="rId4" /><Relationship Type="http://schemas.openxmlformats.org/officeDocument/2006/relationships/image" Target="/ppt/media/image23.png" Id="rId5" /><Relationship Type="http://schemas.openxmlformats.org/officeDocument/2006/relationships/image" Target="/ppt/media/image24.png" Id="rId6" /><Relationship Type="http://schemas.openxmlformats.org/officeDocument/2006/relationships/image" Target="/ppt/media/image25.png" Id="rId7" /><Relationship Type="http://schemas.openxmlformats.org/officeDocument/2006/relationships/image" Target="/ppt/media/image26.png" Id="rId8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Relationship Type="http://schemas.openxmlformats.org/officeDocument/2006/relationships/notesSlide" Target="/ppt/notesSlides/notesSlide13.xml" Id="rId2" /><Relationship Type="http://schemas.openxmlformats.org/officeDocument/2006/relationships/image" Target="/ppt/media/image27.png" Id="rId3" /><Relationship Type="http://schemas.openxmlformats.org/officeDocument/2006/relationships/image" Target="/ppt/media/image28.png" Id="rId4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2.xml" Id="rId2" /><Relationship Type="http://schemas.openxmlformats.org/officeDocument/2006/relationships/image" Target="/ppt/media/image6.png" Id="rId3" /><Relationship Type="http://schemas.openxmlformats.org/officeDocument/2006/relationships/image" Target="/ppt/media/image7.png" Id="rId4" /><Relationship Type="http://schemas.openxmlformats.org/officeDocument/2006/relationships/image" Target="/ppt/media/image8.png" Id="rId5" /><Relationship Type="http://schemas.openxmlformats.org/officeDocument/2006/relationships/hyperlink" Target="https://www.zi-c.wang" TargetMode="External" Id="rId6" /><Relationship Type="http://schemas.openxmlformats.org/officeDocument/2006/relationships/hyperlink" Target="mailto:wzc@smail.nju.edu.cn" TargetMode="External" Id="rId7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3.xml" Id="rId2" /><Relationship Type="http://schemas.openxmlformats.org/officeDocument/2006/relationships/image" Target="/ppt/media/image9.png" Id="rId3" /><Relationship Type="http://schemas.openxmlformats.org/officeDocument/2006/relationships/image" Target="/ppt/media/image6.png" Id="rId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4.xml" Id="rId2" /><Relationship Type="http://schemas.openxmlformats.org/officeDocument/2006/relationships/image" Target="/ppt/media/image6.png" Id="rId3" /><Relationship Type="http://schemas.openxmlformats.org/officeDocument/2006/relationships/image" Target="/ppt/media/image10.png" Id="rId4" /><Relationship Type="http://schemas.openxmlformats.org/officeDocument/2006/relationships/image" Target="/ppt/media/image11.png" Id="rId5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5.xml" Id="rId2" /><Relationship Type="http://schemas.openxmlformats.org/officeDocument/2006/relationships/image" Target="/ppt/media/image6.png" Id="rId3" /><Relationship Type="http://schemas.openxmlformats.org/officeDocument/2006/relationships/image" Target="/ppt/media/image12.png" Id="rId4" /><Relationship Type="http://schemas.openxmlformats.org/officeDocument/2006/relationships/image" Target="/ppt/media/image13.png" Id="rId5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6.xml" Id="rId2" /><Relationship Type="http://schemas.openxmlformats.org/officeDocument/2006/relationships/image" Target="/ppt/media/image6.png" Id="rId3" /><Relationship Type="http://schemas.openxmlformats.org/officeDocument/2006/relationships/image" Target="/ppt/media/image14.png" Id="rId4" /><Relationship Type="http://schemas.openxmlformats.org/officeDocument/2006/relationships/image" Target="/ppt/media/image15.png" Id="rId5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7.xml" Id="rId2" /><Relationship Type="http://schemas.openxmlformats.org/officeDocument/2006/relationships/image" Target="/ppt/media/image6.png" Id="rId3" /><Relationship Type="http://schemas.openxmlformats.org/officeDocument/2006/relationships/image" Target="/ppt/media/image16.png" Id="rId4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8.xml" Id="rId2" /><Relationship Type="http://schemas.openxmlformats.org/officeDocument/2006/relationships/image" Target="/ppt/media/image6.png" Id="rId3" /><Relationship Type="http://schemas.openxmlformats.org/officeDocument/2006/relationships/image" Target="/ppt/media/image17.png" Id="rId4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9.xml" Id="rId2" /><Relationship Type="http://schemas.openxmlformats.org/officeDocument/2006/relationships/image" Target="/ppt/media/image6.png" Id="rId3" /><Relationship Type="http://schemas.openxmlformats.org/officeDocument/2006/relationships/image" Target="/ppt/media/image18.png" Id="rId4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 txBox="0"/>
          <p:nvPr/>
        </p:nvSpPr>
        <p:spPr>
          <a:xfrm rot="0" flipH="0" flipV="0">
            <a:off x="64" y="5670366"/>
            <a:ext cx="12192000" cy="832949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  <a:miter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65249"/>
            <a:ext cx="9144000" cy="1376363"/>
          </a:xfrm>
          <a:prstGeom prst="rect">
            <a:avLst/>
          </a:prstGeom>
        </p:spPr>
        <p:txBody>
          <a:bodyPr>
            <a:normAutofit fontScale="100000"/>
          </a:bodyPr>
          <a:lstStyle/>
          <a:p>
            <a:pPr lvl="0"/>
            <a:r>
              <a:rPr lang="zh-CN" altLang="zh-CN" sz="4000" b="1">
                <a:solidFill>
                  <a:srgbClr val="FFFFFF"/>
                </a:solidFill>
                <a:latin typeface="Microsoft YaHei"/>
                <a:ea typeface="Microsoft YaHei"/>
              </a:rPr>
              <a:t>ERA 基于eBPF的内核堆漏洞缓解机制</a:t>
            </a:r>
            <a:endParaRPr lang="zh-CN" altLang="zh-CN" sz="5400"/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1524000" y="3087688"/>
            <a:ext cx="9144000" cy="1655762"/>
          </a:xfrm>
          <a:prstGeom prst="rect">
            <a:avLst/>
          </a:prstGeom>
        </p:spPr>
        <p:txBody>
          <a:bodyPr>
            <a:normAutofit fontScale="100000"/>
          </a:bodyPr>
          <a:lstStyle/>
          <a:p>
            <a:pPr marL="0" lvl="0" indent="0">
              <a:buNone/>
            </a:pPr>
            <a:r>
              <a:rPr lang="zh-CN" altLang="zh-CN" b="1">
                <a:solidFill>
                  <a:srgbClr val="FFFFFF"/>
                </a:solidFill>
                <a:latin typeface="Microsoft YaHei"/>
                <a:ea typeface="Microsoft YaHei"/>
              </a:rPr>
              <a:t>王子成，郭迎港，曾庆凯，南京大学</a:t>
            </a:r>
            <a:endParaRPr lang="zh-CN" altLang="zh-CN" b="1">
              <a:solidFill>
                <a:srgbClr val="FFFFFF"/>
              </a:solidFill>
              <a:latin typeface="Microsoft YaHei"/>
              <a:ea typeface="Microsoft YaHei"/>
            </a:endParaRPr>
          </a:p>
          <a:p>
            <a:pPr marL="0" lvl="0" indent="0">
              <a:buNone/>
            </a:pPr>
            <a:r>
              <a:rPr lang="zh-CN" altLang="zh-CN" b="1">
                <a:solidFill>
                  <a:srgbClr val="FFFFFF"/>
                </a:solidFill>
                <a:latin typeface="Microsoft YaHei"/>
                <a:ea typeface="Microsoft YaHei"/>
              </a:rPr>
              <a:t>陈越琦，</a:t>
            </a:r>
            <a:r>
              <a:rPr lang="en-US" altLang="en-US" b="1">
                <a:solidFill>
                  <a:srgbClr val="FFFFFF"/>
                </a:solidFill>
                <a:latin typeface="Microsoft YaHei"/>
                <a:ea typeface="Microsoft YaHei"/>
              </a:rPr>
              <a:t>CU Boulder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3"/>
          <a:stretch/>
        </p:blipFill>
        <p:spPr>
          <a:xfrm rot="0" flipH="0" flipV="0">
            <a:off x="7367928" y="5800440"/>
            <a:ext cx="3768414" cy="572799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4"/>
          <a:stretch/>
        </p:blipFill>
        <p:spPr>
          <a:xfrm rot="0" flipH="0" flipV="0">
            <a:off x="1524000" y="5723239"/>
            <a:ext cx="2230757" cy="7272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  <a:prstGeom prst="rect">
            <a:avLst/>
          </a:prstGeom>
        </p:spPr>
        <p:txBody>
          <a:bodyPr vert="horz" lIns="91440" tIns="45720" rIns="91440" bIns="45720">
            <a:normAutofit fontScale="100000"/>
          </a:bodyPr>
          <a:lstStyle>
            <a:lvl1pPr marL="0" lvl="0" indent="0" algn="l" defTabSz="914400">
              <a:lnSpc>
                <a:spcPct val="90000"/>
              </a:lnSpc>
              <a:spcBef>
                <a:spcPts val="1000"/>
              </a:spcBef>
              <a:buNone/>
              <a:defRPr sz="2000" kern="1200">
                <a:solidFill>
                  <a:schemeClr val="tx1"/>
                </a:solidFill>
                <a:latin typeface="Microsoft YaHei"/>
                <a:ea typeface="Microsoft YaHei"/>
              </a:defRPr>
            </a:lvl1pPr>
            <a:lvl2pPr marL="457200" lvl="1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2pPr>
            <a:lvl3pPr marL="914400" lvl="2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3pPr>
            <a:lvl4pPr marL="1371600" lvl="3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4pPr>
            <a:lvl5pPr marL="1828800" lvl="4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5pPr>
            <a:lvl6pPr marL="2514600" lvl="5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971800" lvl="6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429000" lvl="7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886200" lvl="8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marL="342900" lvl="0" indent="-342900">
              <a:buFont typeface="Arial" charset="0"/>
              <a:buChar char="•"/>
            </a:pPr>
            <a:r>
              <a:rPr lang="en-US" altLang="en-US"/>
              <a:t>ERA</a:t>
            </a:r>
            <a:r>
              <a:rPr lang="zh-CN" altLang="zh-CN"/>
              <a:t>采用内存空间换安全的思想</a:t>
            </a:r>
            <a:endParaRPr lang="zh-CN" altLang="zh-CN"/>
          </a:p>
          <a:p>
            <a:pPr marL="342900" lvl="0" indent="-342900">
              <a:buFont typeface="Arial" charset="0"/>
              <a:buChar char="•"/>
            </a:pPr>
            <a:r>
              <a:rPr lang="en-US" altLang="en-US"/>
              <a:t>object</a:t>
            </a:r>
            <a:r>
              <a:rPr lang="zh-CN" altLang="zh-CN"/>
              <a:t>的生命周期较短</a:t>
            </a:r>
            <a:r>
              <a:rPr lang="en-US" altLang="en-US"/>
              <a:t>(99.9% </a:t>
            </a:r>
            <a:r>
              <a:rPr lang="zh-CN" altLang="zh-CN"/>
              <a:t>小于</a:t>
            </a:r>
            <a:r>
              <a:rPr lang="en-US" altLang="en-US"/>
              <a:t>1s</a:t>
            </a:r>
            <a:r>
              <a:rPr lang="en-US" altLang="en-US"/>
              <a:t>)</a:t>
            </a:r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内存开销可以忽略不计</a:t>
            </a:r>
          </a:p>
        </p:txBody>
      </p:sp>
      <p:sp>
        <p:nvSpPr>
          <p:cNvPr id="4" name="矩形 3"/>
          <p:cNvSpPr/>
          <p:nvPr/>
        </p:nvSpPr>
        <p:spPr>
          <a:xfrm>
            <a:off x="315187" y="37603"/>
            <a:ext cx="4509655" cy="70546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lvl="0"/>
            <a:r>
              <a:rPr lang="zh-CN" altLang="zh-CN" sz="2800" b="1">
                <a:solidFill>
                  <a:srgbClr val="262626"/>
                </a:solidFill>
                <a:latin typeface="Microsoft YaHei"/>
                <a:ea typeface="Microsoft YaHei"/>
              </a:rPr>
              <a:t>内存开销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4"/>
          <a:stretch/>
        </p:blipFill>
        <p:spPr>
          <a:xfrm rot="0" flipH="0" flipV="0">
            <a:off x="1270508" y="2701424"/>
            <a:ext cx="4513762" cy="2791010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5"/>
          <a:stretch/>
        </p:blipFill>
        <p:spPr>
          <a:xfrm rot="0" flipH="0" flipV="0">
            <a:off x="6214316" y="2586172"/>
            <a:ext cx="4596522" cy="284218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 rot="0" flipH="0" flipV="0">
            <a:off x="315188" y="1187375"/>
            <a:ext cx="9878843" cy="921968"/>
          </a:xfrm>
          <a:prstGeom prst="rect">
            <a:avLst/>
          </a:prstGeom>
        </p:spPr>
        <p:txBody>
          <a:bodyPr vert="horz" lIns="91440" tIns="45720" rIns="91440" bIns="45720">
            <a:normAutofit fontScale="100000"/>
          </a:bodyPr>
          <a:lstStyle>
            <a:lvl1pPr marL="0" lvl="0" indent="0" algn="l" defTabSz="914400">
              <a:lnSpc>
                <a:spcPct val="90000"/>
              </a:lnSpc>
              <a:spcBef>
                <a:spcPts val="1000"/>
              </a:spcBef>
              <a:buNone/>
              <a:defRPr sz="2000" kern="1200">
                <a:solidFill>
                  <a:schemeClr val="tx1"/>
                </a:solidFill>
                <a:latin typeface="Microsoft YaHei"/>
                <a:ea typeface="Microsoft YaHei"/>
              </a:defRPr>
            </a:lvl1pPr>
            <a:lvl2pPr marL="457200" lvl="1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2pPr>
            <a:lvl3pPr marL="914400" lvl="2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3pPr>
            <a:lvl4pPr marL="1371600" lvl="3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4pPr>
            <a:lvl5pPr marL="1828800" lvl="4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5pPr>
            <a:lvl6pPr marL="2514600" lvl="5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971800" lvl="6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429000" lvl="7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886200" lvl="8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marL="342900" lvl="0" indent="-342900">
              <a:buFont typeface="Arial" charset="0"/>
              <a:buChar char="•"/>
            </a:pPr>
            <a:r>
              <a:rPr lang="zh-CN" altLang="zh-CN"/>
              <a:t>评估</a:t>
            </a:r>
            <a:r>
              <a:rPr lang="en-US" altLang="en-US"/>
              <a:t>40+</a:t>
            </a:r>
            <a:r>
              <a:rPr lang="zh-CN" altLang="zh-CN"/>
              <a:t>内核堆漏洞，</a:t>
            </a:r>
            <a:r>
              <a:rPr lang="en-US" altLang="en-US"/>
              <a:t>ERA</a:t>
            </a:r>
            <a:r>
              <a:rPr lang="zh-CN" altLang="zh-CN"/>
              <a:t>均能有效防止漏洞利用的重叠条件达成</a:t>
            </a:r>
            <a:endParaRPr lang="zh-CN" altLang="zh-CN"/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经估算，仅随机化</a:t>
            </a:r>
            <a:r>
              <a:rPr lang="en-US" altLang="en-US"/>
              <a:t>vulnerable object</a:t>
            </a:r>
            <a:r>
              <a:rPr lang="zh-CN" altLang="zh-CN"/>
              <a:t>，攻击成功率约为</a:t>
            </a:r>
            <a:r>
              <a:rPr lang="en-US" altLang="en-US" b="1"/>
              <a:t>1/700,000</a:t>
            </a:r>
          </a:p>
        </p:txBody>
      </p:sp>
      <p:sp>
        <p:nvSpPr>
          <p:cNvPr id="4" name="矩形 3"/>
          <p:cNvSpPr/>
          <p:nvPr/>
        </p:nvSpPr>
        <p:spPr>
          <a:xfrm>
            <a:off x="315187" y="37603"/>
            <a:ext cx="4509655" cy="70546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lvl="0"/>
            <a:r>
              <a:rPr lang="zh-CN" altLang="zh-CN" sz="2800" b="1">
                <a:solidFill>
                  <a:srgbClr val="262626"/>
                </a:solidFill>
                <a:latin typeface="Microsoft YaHei"/>
                <a:ea typeface="Microsoft YaHei"/>
              </a:rPr>
              <a:t>安全性分析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4"/>
          <a:stretch/>
        </p:blipFill>
        <p:spPr>
          <a:xfrm rot="0" flipH="0" flipV="0">
            <a:off x="2160439" y="2497719"/>
            <a:ext cx="7871249" cy="248446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 rot="0" flipH="0" flipV="0">
            <a:off x="315188" y="1187375"/>
            <a:ext cx="11283647" cy="3074731"/>
          </a:xfrm>
          <a:prstGeom prst="rect">
            <a:avLst/>
          </a:prstGeom>
          <a:noFill/>
        </p:spPr>
        <p:txBody>
          <a:bodyPr vert="horz" lIns="91440" tIns="45720" rIns="91440" bIns="45720">
            <a:normAutofit fontScale="100000"/>
          </a:bodyPr>
          <a:lstStyle>
            <a:lvl1pPr marL="0" lvl="0" indent="0" algn="l" defTabSz="914400">
              <a:lnSpc>
                <a:spcPct val="90000"/>
              </a:lnSpc>
              <a:spcBef>
                <a:spcPts val="1000"/>
              </a:spcBef>
              <a:buNone/>
              <a:defRPr sz="2000" kern="1200">
                <a:solidFill>
                  <a:schemeClr val="tx1"/>
                </a:solidFill>
                <a:latin typeface="Microsoft YaHei"/>
                <a:ea typeface="Microsoft YaHei"/>
              </a:defRPr>
            </a:lvl1pPr>
            <a:lvl2pPr marL="457200" lvl="1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2pPr>
            <a:lvl3pPr marL="914400" lvl="2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3pPr>
            <a:lvl4pPr marL="1371600" lvl="3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4pPr>
            <a:lvl5pPr marL="1828800" lvl="4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5pPr>
            <a:lvl6pPr marL="2514600" lvl="5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971800" lvl="6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429000" lvl="7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886200" lvl="8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marL="342900" lvl="0" indent="-342900" algn="l" defTabSz="914400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</a:pPr>
            <a:r>
              <a:rPr lang="en-US" altLang="en-US" sz="1600" spc="0"/>
              <a:t>PET: Prevent Discovered Errors from Being Triggered in the Linux Kernel(</a:t>
            </a:r>
            <a:r>
              <a:rPr lang="en-US" altLang="en-US" sz="1600" b="1" spc="0"/>
              <a:t>Usenix Security'23</a:t>
            </a:r>
            <a:r>
              <a:rPr lang="en-US" altLang="en-US" sz="1600" spc="0"/>
              <a:t>)</a:t>
            </a:r>
            <a:endParaRPr lang="zh-CN" altLang="zh-CN"/>
          </a:p>
          <a:p>
            <a:pPr marL="342900" lvl="0" indent="-342900" algn="l" defTabSz="914400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</a:pPr>
            <a:r>
              <a:rPr lang="en-US" altLang="en-US" sz="1600" spc="0"/>
              <a:t>HotBPF - An On-demand and On-the-fly Memory Protection for the Linux Kernel(</a:t>
            </a:r>
            <a:r>
              <a:rPr lang="en-US" altLang="en-US" sz="1600" b="1" spc="0"/>
              <a:t>Linux Security Summit'22</a:t>
            </a:r>
            <a:r>
              <a:rPr lang="en-US" altLang="en-US" sz="1600" spc="0"/>
              <a:t>) </a:t>
            </a:r>
          </a:p>
          <a:p>
            <a:pPr marL="342900" lvl="0" indent="-342900" algn="l" defTabSz="914400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</a:pPr>
            <a:r>
              <a:rPr lang="en-US" altLang="en-US" sz="1600" spc="0"/>
              <a:t>HotBPF++: A More Powerful Memory Protection for the Linux Kernel(</a:t>
            </a:r>
            <a:r>
              <a:rPr lang="en-US" altLang="en-US" sz="1600" b="1" spc="0"/>
              <a:t>Linux Security Summit'23</a:t>
            </a:r>
            <a:r>
              <a:rPr lang="en-US" altLang="en-US" sz="1600" spc="0"/>
              <a:t>)</a:t>
            </a:r>
          </a:p>
          <a:p>
            <a:pPr marL="342900" lvl="0" indent="-342900" algn="l" defTabSz="914400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</a:pPr>
            <a:r>
              <a:rPr lang="zh-CN" altLang="zh-CN" sz="1600"/>
              <a:t>基于</a:t>
            </a:r>
            <a:r>
              <a:rPr lang="en-US" altLang="en-US" sz="1600"/>
              <a:t>eBPF</a:t>
            </a:r>
            <a:r>
              <a:rPr lang="zh-CN" altLang="zh-CN" sz="1600"/>
              <a:t>的内核堆漏洞缓解机制</a:t>
            </a:r>
            <a:r>
              <a:rPr lang="en-US" altLang="en-US" sz="1600"/>
              <a:t>(</a:t>
            </a:r>
            <a:r>
              <a:rPr lang="zh-CN" altLang="zh-CN" sz="1600" b="1"/>
              <a:t>软件学报</a:t>
            </a:r>
            <a:r>
              <a:rPr lang="en-US" altLang="en-US" sz="1600" b="1"/>
              <a:t>'23</a:t>
            </a:r>
            <a:r>
              <a:rPr lang="en-US" altLang="en-US" sz="1600"/>
              <a:t>)</a:t>
            </a:r>
          </a:p>
          <a:p>
            <a:pPr marL="342900" lvl="0" indent="-342900" algn="l" defTabSz="914400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</a:pPr>
            <a:r>
              <a:rPr lang="en-US" altLang="en-US" sz="1600" spc="0"/>
              <a:t>Under revision</a:t>
            </a:r>
          </a:p>
          <a:p>
            <a:pPr marL="800100" lvl="1" indent="-342900" algn="l" defTabSz="914400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</a:pPr>
            <a:r>
              <a:rPr lang="en-US" altLang="en-US" sz="1600" spc="0"/>
              <a:t>eBPF + </a:t>
            </a:r>
            <a:r>
              <a:rPr lang="zh-CN" altLang="zh-CN" sz="1600" spc="0"/>
              <a:t>实用的内核安全内存分配器</a:t>
            </a:r>
          </a:p>
          <a:p>
            <a:pPr marL="800100" lvl="1" indent="-342900" algn="l" defTabSz="914400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</a:pPr>
            <a:r>
              <a:rPr lang="en-US" altLang="en-US" sz="1600" spc="0"/>
              <a:t>eBPF + Machine learning</a:t>
            </a:r>
            <a:r>
              <a:rPr lang="zh-CN" altLang="zh-CN" sz="1600" spc="0"/>
              <a:t>做运行时内核隔离</a:t>
            </a:r>
          </a:p>
          <a:p>
            <a:pPr marL="800100" lvl="1" indent="-342900" algn="l" defTabSz="914400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</a:pPr>
            <a:r>
              <a:rPr lang="en-US" altLang="en-US" sz="1600" spc="0"/>
              <a:t>eBPF + PKS reference monitor</a:t>
            </a:r>
          </a:p>
          <a:p>
            <a:pPr marL="342900" lvl="0" indent="-342900" algn="l" defTabSz="914400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</a:pPr>
            <a:r>
              <a:rPr lang="en-US" altLang="en-US" sz="1600" spc="0"/>
              <a:t>......</a:t>
            </a:r>
          </a:p>
        </p:txBody>
      </p:sp>
      <p:sp>
        <p:nvSpPr>
          <p:cNvPr id="4" name="矩形 3"/>
          <p:cNvSpPr/>
          <p:nvPr/>
        </p:nvSpPr>
        <p:spPr>
          <a:xfrm rot="0" flipH="0" flipV="0">
            <a:off x="315187" y="37603"/>
            <a:ext cx="4892784" cy="70546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lvl="0"/>
            <a:r>
              <a:rPr lang="en-US" altLang="en-US" sz="2800" b="1">
                <a:solidFill>
                  <a:srgbClr val="262626"/>
                </a:solidFill>
                <a:latin typeface="Microsoft YaHei"/>
                <a:ea typeface="Microsoft YaHei"/>
              </a:rPr>
              <a:t>eBPF</a:t>
            </a:r>
            <a:r>
              <a:rPr lang="zh-CN" altLang="zh-CN" sz="2800" b="1">
                <a:solidFill>
                  <a:srgbClr val="262626"/>
                </a:solidFill>
                <a:latin typeface="Microsoft YaHei"/>
                <a:ea typeface="Microsoft YaHei"/>
              </a:rPr>
              <a:t>系统安全相关工作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4"/>
          <a:srcRect l="16064" t="10241" r="16064" b="10442"/>
          <a:stretch/>
        </p:blipFill>
        <p:spPr>
          <a:xfrm rot="0" flipH="0" flipV="0">
            <a:off x="2673294" y="4652257"/>
            <a:ext cx="824167" cy="963154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5"/>
          <a:stretch/>
        </p:blipFill>
        <p:spPr>
          <a:xfrm rot="0" flipH="0" flipV="0">
            <a:off x="3895427" y="4762358"/>
            <a:ext cx="838200" cy="742950"/>
          </a:xfrm>
          <a:prstGeom prst="rect">
            <a:avLst/>
          </a:prstGeom>
        </p:spPr>
      </p:pic>
      <p:sp>
        <p:nvSpPr>
          <p:cNvPr id="7" name=""/>
          <p:cNvSpPr txBox="1"/>
          <p:nvPr/>
        </p:nvSpPr>
        <p:spPr>
          <a:xfrm rot="0" flipH="0" flipV="0">
            <a:off x="2739182" y="4319736"/>
            <a:ext cx="672951" cy="36195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en-US" altLang="en-US"/>
              <a:t>ERA</a:t>
            </a:r>
          </a:p>
        </p:txBody>
      </p:sp>
      <p:sp>
        <p:nvSpPr>
          <p:cNvPr id="8" name=""/>
          <p:cNvSpPr txBox="1"/>
          <p:nvPr/>
        </p:nvSpPr>
        <p:spPr>
          <a:xfrm rot="0" flipH="0" flipV="0">
            <a:off x="3895427" y="4319736"/>
            <a:ext cx="673100" cy="36195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en-US" altLang="en-US"/>
              <a:t>PET</a:t>
            </a:r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6"/>
          <a:srcRect l="16895" t="11426" r="17188" b="11914"/>
          <a:stretch/>
        </p:blipFill>
        <p:spPr>
          <a:xfrm rot="0" flipH="0" flipV="0">
            <a:off x="1294316" y="4630830"/>
            <a:ext cx="823508" cy="984580"/>
          </a:xfrm>
          <a:prstGeom prst="rect">
            <a:avLst/>
          </a:prstGeom>
        </p:spPr>
      </p:pic>
      <p:sp>
        <p:nvSpPr>
          <p:cNvPr id="10" name=""/>
          <p:cNvSpPr txBox="1"/>
          <p:nvPr/>
        </p:nvSpPr>
        <p:spPr>
          <a:xfrm rot="0" flipH="0" flipV="0">
            <a:off x="1192043" y="4319736"/>
            <a:ext cx="1028055" cy="36195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en-US" altLang="en-US"/>
              <a:t>HotBPF</a:t>
            </a:r>
          </a:p>
        </p:txBody>
      </p:sp>
      <p:sp>
        <p:nvSpPr>
          <p:cNvPr id="11" name=""/>
          <p:cNvSpPr txBox="1"/>
          <p:nvPr/>
        </p:nvSpPr>
        <p:spPr>
          <a:xfrm rot="0" flipH="0" flipV="0">
            <a:off x="9128373" y="5505308"/>
            <a:ext cx="2806948" cy="25400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en-US" altLang="en-US" sz="1100"/>
              <a:t>powered by Midjourney &amp; DALL·E 3</a:t>
            </a:r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7"/>
          <a:srcRect l="8398" t="11816" r="8203" b="10938"/>
          <a:stretch/>
        </p:blipFill>
        <p:spPr>
          <a:xfrm rot="0" flipH="0" flipV="0">
            <a:off x="5139480" y="4722022"/>
            <a:ext cx="896604" cy="823622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 rot="0" flipH="0" flipV="0">
            <a:off x="4953978" y="4353807"/>
            <a:ext cx="1401812" cy="29845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en-US" altLang="en-US" sz="1400"/>
              <a:t>Compartment</a:t>
            </a:r>
          </a:p>
        </p:txBody>
      </p:sp>
      <p:sp>
        <p:nvSpPr>
          <p:cNvPr id="14" name=""/>
          <p:cNvSpPr txBox="1"/>
          <p:nvPr/>
        </p:nvSpPr>
        <p:spPr>
          <a:xfrm rot="0" flipH="0" flipV="0">
            <a:off x="6492726" y="4353807"/>
            <a:ext cx="1838623" cy="29845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en-US" altLang="en-US" sz="1400"/>
              <a:t>Reference Montior</a:t>
            </a:r>
          </a:p>
        </p:txBody>
      </p:sp>
      <p:pic>
        <p:nvPicPr>
          <p:cNvPr id="15" name=""/>
          <p:cNvPicPr>
            <a:picLocks noChangeAspect="1"/>
          </p:cNvPicPr>
          <p:nvPr/>
        </p:nvPicPr>
        <p:blipFill>
          <a:blip r:embed="rId8"/>
          <a:srcRect l="9473" t="16113" r="11133" b="11914"/>
          <a:stretch/>
        </p:blipFill>
        <p:spPr>
          <a:xfrm rot="0" flipH="0" flipV="0">
            <a:off x="6927868" y="4725979"/>
            <a:ext cx="859694" cy="77932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 rot="0" flipH="0" flipV="0">
            <a:off x="1524064" y="98580"/>
            <a:ext cx="9144000" cy="1217295"/>
          </a:xfrm>
          <a:prstGeom prst="rect">
            <a:avLst/>
          </a:prstGeom>
        </p:spPr>
        <p:txBody>
          <a:bodyPr lIns="90000"/>
          <a:lstStyle/>
          <a:p>
            <a:pPr algn="ctr"/>
            <a:r>
              <a:rPr lang="zh-CN" altLang="en-US">
                <a:solidFill>
                  <a:schemeClr val="bg1"/>
                </a:solidFill>
                <a:effectLst/>
              </a:rPr>
              <a:t>谢谢！</a:t>
            </a:r>
            <a:endParaRPr lang="zh-CN" altLang="en-US">
              <a:solidFill>
                <a:schemeClr val="bg1"/>
              </a:solidFill>
              <a:effectLst/>
            </a:endParaRPr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3"/>
          <a:stretch/>
        </p:blipFill>
        <p:spPr>
          <a:xfrm rot="0" flipH="0" flipV="0">
            <a:off x="1524064" y="2165662"/>
            <a:ext cx="3409444" cy="3409444"/>
          </a:xfrm>
          <a:prstGeom prst="rect">
            <a:avLst/>
          </a:prstGeom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4"/>
          <a:stretch/>
        </p:blipFill>
        <p:spPr>
          <a:xfrm rot="0" flipH="0" flipV="0">
            <a:off x="6509984" y="2165662"/>
            <a:ext cx="3403927" cy="3409444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 rot="0" flipH="0" flipV="0">
            <a:off x="2279460" y="1704845"/>
            <a:ext cx="1920811" cy="45085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en-US" altLang="en-US" sz="2400" b="1">
                <a:solidFill>
                  <a:srgbClr val="FFFFFF"/>
                </a:solidFill>
              </a:rPr>
              <a:t>github</a:t>
            </a:r>
            <a:r>
              <a:rPr lang="zh-CN" altLang="zh-CN" sz="2400" b="1">
                <a:solidFill>
                  <a:srgbClr val="FFFFFF"/>
                </a:solidFill>
              </a:rPr>
              <a:t>开源</a:t>
            </a:r>
          </a:p>
        </p:txBody>
      </p:sp>
      <p:sp>
        <p:nvSpPr>
          <p:cNvPr id="6" name=""/>
          <p:cNvSpPr txBox="1"/>
          <p:nvPr/>
        </p:nvSpPr>
        <p:spPr>
          <a:xfrm rot="0" flipH="0" flipV="0">
            <a:off x="7011758" y="1704845"/>
            <a:ext cx="2634129" cy="45085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zh-CN" altLang="zh-CN" sz="2400" b="1">
                <a:solidFill>
                  <a:srgbClr val="FFFFFF"/>
                </a:solidFill>
              </a:rPr>
              <a:t>求职中！求内推！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 rot="0" flipH="0" flipV="0">
            <a:off x="315188" y="1187375"/>
            <a:ext cx="8240206" cy="4769139"/>
          </a:xfrm>
          <a:prstGeom prst="rect">
            <a:avLst/>
          </a:prstGeom>
        </p:spPr>
        <p:txBody>
          <a:bodyPr vert="horz" lIns="91440" tIns="45720" rIns="91440" bIns="45720">
            <a:normAutofit fontScale="100000"/>
          </a:bodyPr>
          <a:lstStyle>
            <a:lvl1pPr marL="0" lvl="0" indent="0" algn="l" defTabSz="914400">
              <a:lnSpc>
                <a:spcPct val="90000"/>
              </a:lnSpc>
              <a:spcBef>
                <a:spcPts val="1000"/>
              </a:spcBef>
              <a:buNone/>
              <a:defRPr sz="2000" kern="1200">
                <a:solidFill>
                  <a:schemeClr val="tx1"/>
                </a:solidFill>
                <a:latin typeface="Microsoft YaHei"/>
                <a:ea typeface="Microsoft YaHei"/>
              </a:defRPr>
            </a:lvl1pPr>
            <a:lvl2pPr marL="457200" lvl="1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2pPr>
            <a:lvl3pPr marL="914400" lvl="2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3pPr>
            <a:lvl4pPr marL="1371600" lvl="3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4pPr>
            <a:lvl5pPr marL="1828800" lvl="4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5pPr>
            <a:lvl6pPr marL="2514600" lvl="5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971800" lvl="6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429000" lvl="7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886200" lvl="8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marL="342900" lvl="0" indent="-342900">
              <a:lnSpc>
                <a:spcPct val="125000"/>
              </a:lnSpc>
              <a:buFont typeface="Arial" charset="0"/>
              <a:buChar char="•"/>
            </a:pPr>
            <a:r>
              <a:rPr lang="zh-CN" altLang="zh-CN" b="1"/>
              <a:t>王子成</a:t>
            </a:r>
            <a:r>
              <a:rPr lang="en-US" altLang="en-US"/>
              <a:t> </a:t>
            </a:r>
            <a:r>
              <a:rPr lang="zh-CN" altLang="zh-CN"/>
              <a:t>南京大学博士生</a:t>
            </a:r>
            <a:r>
              <a:rPr lang="en-US" altLang="en-US"/>
              <a:t> </a:t>
            </a:r>
            <a:endParaRPr lang="zh-CN" altLang="zh-CN"/>
          </a:p>
          <a:p>
            <a:pPr marL="800100" lvl="1" indent="-342900">
              <a:lnSpc>
                <a:spcPct val="125000"/>
              </a:lnSpc>
              <a:buFont typeface="Arial" charset="0"/>
              <a:buChar char="•"/>
            </a:pPr>
            <a:r>
              <a:rPr lang="zh-CN" altLang="zh-CN"/>
              <a:t>研究方向操作系统内核安全、性能</a:t>
            </a:r>
          </a:p>
          <a:p>
            <a:pPr marL="800100" lvl="1" indent="-342900">
              <a:lnSpc>
                <a:spcPct val="125000"/>
              </a:lnSpc>
              <a:buFont typeface="Arial" charset="0"/>
              <a:buChar char="•"/>
            </a:pPr>
            <a:r>
              <a:rPr lang="en-US" altLang="en-US">
                <a:hlinkClick r:id="rId6"/>
              </a:rPr>
              <a:t>https://www.zi-c.wang</a:t>
            </a:r>
          </a:p>
          <a:p>
            <a:pPr marL="800100" lvl="1" indent="-342900">
              <a:lnSpc>
                <a:spcPct val="125000"/>
              </a:lnSpc>
              <a:buFont typeface="Arial" charset="0"/>
              <a:buChar char="•"/>
            </a:pPr>
            <a:r>
              <a:rPr lang="en-US" altLang="en-US">
                <a:hlinkClick r:id="rId7"/>
              </a:rPr>
              <a:t>wzc@smail.nju.edu.cn</a:t>
            </a:r>
            <a:r>
              <a:rPr lang="en-US" altLang="en-US"/>
              <a:t> </a:t>
            </a:r>
          </a:p>
          <a:p>
            <a:pPr marL="342900" lvl="0" indent="-342900">
              <a:lnSpc>
                <a:spcPct val="125000"/>
              </a:lnSpc>
              <a:buFont typeface="Arial" charset="0"/>
              <a:buChar char="•"/>
            </a:pPr>
            <a:r>
              <a:rPr lang="zh-CN" altLang="zh-CN"/>
              <a:t>郭迎港</a:t>
            </a:r>
            <a:r>
              <a:rPr lang="en-US" altLang="en-US"/>
              <a:t> </a:t>
            </a:r>
            <a:r>
              <a:rPr lang="zh-CN" altLang="zh-CN"/>
              <a:t>南京大学博士生</a:t>
            </a:r>
          </a:p>
          <a:p>
            <a:pPr marL="342900" lvl="0" indent="-342900">
              <a:lnSpc>
                <a:spcPct val="125000"/>
              </a:lnSpc>
              <a:buFont typeface="Arial" charset="0"/>
              <a:buChar char="•"/>
            </a:pPr>
            <a:r>
              <a:rPr lang="zh-CN" altLang="zh-CN"/>
              <a:t>曾庆凯</a:t>
            </a:r>
            <a:r>
              <a:rPr lang="en-US" altLang="en-US"/>
              <a:t> </a:t>
            </a:r>
            <a:r>
              <a:rPr lang="zh-CN" altLang="zh-CN"/>
              <a:t>南京大学教授，博士生导师</a:t>
            </a:r>
          </a:p>
          <a:p>
            <a:pPr marL="342900" lvl="0" indent="-342900">
              <a:lnSpc>
                <a:spcPct val="125000"/>
              </a:lnSpc>
              <a:buFont typeface="Arial" charset="0"/>
              <a:buChar char="•"/>
            </a:pPr>
            <a:r>
              <a:rPr lang="zh-CN" altLang="zh-CN"/>
              <a:t>陈越琦</a:t>
            </a:r>
            <a:r>
              <a:rPr lang="en-US" altLang="en-US"/>
              <a:t> University of Colorado Boulder Assistant Prof.</a:t>
            </a:r>
          </a:p>
        </p:txBody>
      </p:sp>
      <p:sp>
        <p:nvSpPr>
          <p:cNvPr id="4" name="矩形 3"/>
          <p:cNvSpPr/>
          <p:nvPr/>
        </p:nvSpPr>
        <p:spPr>
          <a:xfrm>
            <a:off x="315187" y="37603"/>
            <a:ext cx="4509655" cy="70546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lvl="0"/>
            <a:r>
              <a:rPr lang="zh-CN" altLang="zh-CN" sz="2800" b="1">
                <a:solidFill>
                  <a:srgbClr val="262626"/>
                </a:solidFill>
                <a:latin typeface="Microsoft YaHei"/>
                <a:ea typeface="Microsoft YaHei"/>
              </a:rPr>
              <a:t>作者介绍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4"/>
          <a:stretch/>
        </p:blipFill>
        <p:spPr>
          <a:xfrm rot="0" flipH="0" flipV="0">
            <a:off x="10083449" y="1315294"/>
            <a:ext cx="666200" cy="834970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5"/>
          <a:stretch/>
        </p:blipFill>
        <p:spPr>
          <a:xfrm rot="0" flipH="0" flipV="0">
            <a:off x="9982166" y="3571944"/>
            <a:ext cx="868767" cy="6399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100000"/>
          </a:bodyPr>
          <a:lstStyle/>
          <a:p>
            <a:pPr marL="342900" lvl="0" indent="-342900">
              <a:buFont typeface="Arial" charset="0"/>
              <a:buChar char="•"/>
            </a:pPr>
            <a:r>
              <a:rPr lang="zh-CN" altLang="zh-CN"/>
              <a:t>内核堆漏洞是</a:t>
            </a:r>
            <a:r>
              <a:rPr lang="en-US" altLang="en-US"/>
              <a:t>linux</a:t>
            </a:r>
            <a:r>
              <a:rPr lang="zh-CN" altLang="zh-CN"/>
              <a:t>内核的主要攻击利用形式</a:t>
            </a:r>
            <a:endParaRPr lang="zh-CN" altLang="zh-CN"/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公开的攻击程序</a:t>
            </a:r>
            <a:r>
              <a:rPr lang="en-US" altLang="en-US"/>
              <a:t>(EXP)</a:t>
            </a:r>
            <a:r>
              <a:rPr lang="zh-CN" altLang="zh-CN"/>
              <a:t>，</a:t>
            </a:r>
            <a:r>
              <a:rPr lang="en-US" altLang="en-US">
                <a:highlight>
                  <a:srgbClr val="FFFFFF"/>
                </a:highlight>
                <a:latin typeface="sans-serif"/>
                <a:ea typeface="sans-serif"/>
              </a:rPr>
              <a:t>143/173</a:t>
            </a:r>
            <a:r>
              <a:rPr lang="zh-CN" altLang="zh-CN">
                <a:highlight>
                  <a:srgbClr val="FFFFFF"/>
                </a:highlight>
                <a:latin typeface="sans-serif"/>
                <a:ea typeface="sans-serif"/>
              </a:rPr>
              <a:t>针对内核堆</a:t>
            </a:r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平均</a:t>
            </a:r>
            <a:r>
              <a:rPr lang="en-US" altLang="en-US"/>
              <a:t>66</a:t>
            </a:r>
            <a:r>
              <a:rPr lang="zh-CN" altLang="zh-CN"/>
              <a:t>天窗口期无</a:t>
            </a:r>
            <a:r>
              <a:rPr lang="en-US" altLang="en-US"/>
              <a:t>patch</a:t>
            </a:r>
            <a:r>
              <a:rPr lang="zh-CN" altLang="zh-CN"/>
              <a:t>可用</a:t>
            </a:r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现有的内核堆漏洞缓解机制均可以被绕过</a:t>
            </a:r>
          </a:p>
        </p:txBody>
      </p:sp>
      <p:sp>
        <p:nvSpPr>
          <p:cNvPr id="4" name="矩形 3"/>
          <p:cNvSpPr/>
          <p:nvPr/>
        </p:nvSpPr>
        <p:spPr>
          <a:xfrm>
            <a:off x="315187" y="37603"/>
            <a:ext cx="4509655" cy="70546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lvl="0"/>
            <a:r>
              <a:rPr lang="zh-CN" altLang="zh-CN" sz="2800" b="1">
                <a:solidFill>
                  <a:srgbClr val="262626"/>
                </a:solidFill>
                <a:latin typeface="Microsoft YaHei"/>
                <a:ea typeface="Microsoft YaHei"/>
              </a:rPr>
              <a:t>安全挑战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3"/>
          <a:stretch/>
        </p:blipFill>
        <p:spPr>
          <a:xfrm rot="0" flipH="0" flipV="0">
            <a:off x="1968996" y="3031459"/>
            <a:ext cx="8260705" cy="251378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  <a:prstGeom prst="rect">
            <a:avLst/>
          </a:prstGeom>
        </p:spPr>
        <p:txBody>
          <a:bodyPr vert="horz" lIns="91440" tIns="45720" rIns="91440" bIns="45720">
            <a:normAutofit fontScale="100000"/>
          </a:bodyPr>
          <a:lstStyle>
            <a:lvl1pPr marL="0" lvl="0" indent="0" algn="l" defTabSz="914400">
              <a:lnSpc>
                <a:spcPct val="90000"/>
              </a:lnSpc>
              <a:spcBef>
                <a:spcPts val="1000"/>
              </a:spcBef>
              <a:buNone/>
              <a:defRPr sz="2000" kern="1200">
                <a:solidFill>
                  <a:schemeClr val="tx1"/>
                </a:solidFill>
                <a:latin typeface="Microsoft YaHei"/>
                <a:ea typeface="Microsoft YaHei"/>
              </a:defRPr>
            </a:lvl1pPr>
            <a:lvl2pPr marL="457200" lvl="1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2pPr>
            <a:lvl3pPr marL="914400" lvl="2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3pPr>
            <a:lvl4pPr marL="1371600" lvl="3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4pPr>
            <a:lvl5pPr marL="1828800" lvl="4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5pPr>
            <a:lvl6pPr marL="2514600" lvl="5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971800" lvl="6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429000" lvl="7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886200" lvl="8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marL="342900" lvl="0" indent="-342900">
              <a:buFont typeface="Arial" charset="0"/>
              <a:buChar char="•"/>
            </a:pPr>
            <a:r>
              <a:rPr lang="zh-CN" altLang="zh-CN"/>
              <a:t>一种基于</a:t>
            </a:r>
            <a:r>
              <a:rPr lang="en-US" altLang="en-US"/>
              <a:t>eBPF</a:t>
            </a:r>
            <a:r>
              <a:rPr lang="zh-CN" altLang="zh-CN"/>
              <a:t>的内核堆漏洞动态缓解机制</a:t>
            </a:r>
            <a:endParaRPr lang="zh-CN" altLang="zh-CN"/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在分配时，为存在漏洞的</a:t>
            </a:r>
            <a:r>
              <a:rPr lang="en-US" altLang="en-US"/>
              <a:t>vulnerable object</a:t>
            </a:r>
            <a:r>
              <a:rPr lang="zh-CN" altLang="zh-CN"/>
              <a:t>分配随机地址</a:t>
            </a:r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利用</a:t>
            </a:r>
            <a:r>
              <a:rPr lang="en-US" altLang="en-US"/>
              <a:t>eBPF</a:t>
            </a:r>
            <a:r>
              <a:rPr lang="zh-CN" altLang="zh-CN"/>
              <a:t>将随机化</a:t>
            </a:r>
            <a:r>
              <a:rPr lang="en-US" altLang="en-US"/>
              <a:t>object</a:t>
            </a:r>
            <a:r>
              <a:rPr lang="zh-CN" altLang="zh-CN"/>
              <a:t>注入内核进行替换，无需</a:t>
            </a:r>
            <a:r>
              <a:rPr lang="en-US" altLang="en-US"/>
              <a:t>patch/</a:t>
            </a:r>
            <a:r>
              <a:rPr lang="zh-CN" altLang="zh-CN"/>
              <a:t>重新编译</a:t>
            </a:r>
            <a:r>
              <a:rPr lang="en-US" altLang="en-US"/>
              <a:t>/</a:t>
            </a:r>
            <a:r>
              <a:rPr lang="zh-CN" altLang="zh-CN"/>
              <a:t>重启</a:t>
            </a:r>
          </a:p>
        </p:txBody>
      </p:sp>
      <p:sp>
        <p:nvSpPr>
          <p:cNvPr id="4" name="矩形 3"/>
          <p:cNvSpPr/>
          <p:nvPr/>
        </p:nvSpPr>
        <p:spPr>
          <a:xfrm rot="0" flipH="0" flipV="0">
            <a:off x="315187" y="37603"/>
            <a:ext cx="7536819" cy="70546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lvl="0"/>
            <a:r>
              <a:rPr lang="en-US" altLang="en-US" sz="2800" b="1">
                <a:solidFill>
                  <a:srgbClr val="262626"/>
                </a:solidFill>
                <a:latin typeface="Microsoft YaHei"/>
                <a:ea typeface="Microsoft YaHei"/>
              </a:rPr>
              <a:t>ERA-</a:t>
            </a:r>
            <a:r>
              <a:rPr lang="en-US" altLang="en-US" sz="2800" b="1" i="0" u="sng">
                <a:solidFill>
                  <a:srgbClr val="262626"/>
                </a:solidFill>
                <a:latin typeface="Microsoft YaHei"/>
                <a:ea typeface="Microsoft YaHei"/>
              </a:rPr>
              <a:t>e</a:t>
            </a:r>
            <a:r>
              <a:rPr lang="en-US" altLang="en-US" sz="2800" b="1">
                <a:solidFill>
                  <a:srgbClr val="262626"/>
                </a:solidFill>
                <a:latin typeface="Microsoft YaHei"/>
                <a:ea typeface="Microsoft YaHei"/>
              </a:rPr>
              <a:t>BPF </a:t>
            </a:r>
            <a:r>
              <a:rPr lang="en-US" altLang="en-US" sz="2800" b="1" u="sng">
                <a:solidFill>
                  <a:srgbClr val="262626"/>
                </a:solidFill>
                <a:latin typeface="Microsoft YaHei"/>
                <a:ea typeface="Microsoft YaHei"/>
              </a:rPr>
              <a:t>R</a:t>
            </a:r>
            <a:r>
              <a:rPr lang="en-US" altLang="en-US" sz="2800" b="1">
                <a:solidFill>
                  <a:srgbClr val="262626"/>
                </a:solidFill>
                <a:latin typeface="Microsoft YaHei"/>
                <a:ea typeface="Microsoft YaHei"/>
              </a:rPr>
              <a:t>andomization </a:t>
            </a:r>
            <a:r>
              <a:rPr lang="en-US" altLang="en-US" sz="2800" b="1" u="sng">
                <a:solidFill>
                  <a:srgbClr val="262626"/>
                </a:solidFill>
                <a:latin typeface="Microsoft YaHei"/>
                <a:ea typeface="Microsoft YaHei"/>
              </a:rPr>
              <a:t>A</a:t>
            </a:r>
            <a:r>
              <a:rPr lang="en-US" altLang="en-US" sz="2800" b="1">
                <a:solidFill>
                  <a:srgbClr val="262626"/>
                </a:solidFill>
                <a:latin typeface="Microsoft YaHei"/>
                <a:ea typeface="Microsoft YaHei"/>
              </a:rPr>
              <a:t>llocator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4"/>
          <a:srcRect l="16064" t="10241" r="16064" b="10442"/>
          <a:stretch/>
        </p:blipFill>
        <p:spPr>
          <a:xfrm rot="0" flipH="0" flipV="0">
            <a:off x="7089252" y="64"/>
            <a:ext cx="944718" cy="1104034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5"/>
          <a:stretch/>
        </p:blipFill>
        <p:spPr>
          <a:xfrm rot="0" flipH="0" flipV="0">
            <a:off x="1572430" y="2390973"/>
            <a:ext cx="9143210" cy="34788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 rot="0" flipH="0" flipV="0">
            <a:off x="315188" y="1187375"/>
            <a:ext cx="10938164" cy="791168"/>
          </a:xfrm>
          <a:prstGeom prst="rect">
            <a:avLst/>
          </a:prstGeom>
        </p:spPr>
        <p:txBody>
          <a:bodyPr vert="horz" lIns="91440" tIns="45720" rIns="91440" bIns="45720">
            <a:normAutofit fontScale="100000"/>
          </a:bodyPr>
          <a:lstStyle>
            <a:lvl1pPr marL="0" lvl="0" indent="0" algn="l" defTabSz="914400">
              <a:lnSpc>
                <a:spcPct val="90000"/>
              </a:lnSpc>
              <a:spcBef>
                <a:spcPts val="1000"/>
              </a:spcBef>
              <a:buNone/>
              <a:defRPr sz="2000" kern="1200">
                <a:solidFill>
                  <a:schemeClr val="tx1"/>
                </a:solidFill>
                <a:latin typeface="Microsoft YaHei"/>
                <a:ea typeface="Microsoft YaHei"/>
              </a:defRPr>
            </a:lvl1pPr>
            <a:lvl2pPr marL="457200" lvl="1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2pPr>
            <a:lvl3pPr marL="914400" lvl="2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3pPr>
            <a:lvl4pPr marL="1371600" lvl="3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4pPr>
            <a:lvl5pPr marL="1828800" lvl="4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5pPr>
            <a:lvl6pPr marL="2514600" lvl="5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971800" lvl="6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429000" lvl="7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886200" lvl="8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marL="342900" lvl="0" indent="-342900">
              <a:buFont typeface="Arial" charset="0"/>
              <a:buChar char="•"/>
            </a:pPr>
            <a:r>
              <a:rPr lang="zh-CN" altLang="zh-CN"/>
              <a:t>运用堆风水</a:t>
            </a:r>
            <a:r>
              <a:rPr lang="en-US" altLang="en-US"/>
              <a:t>/</a:t>
            </a:r>
            <a:r>
              <a:rPr lang="zh-CN" altLang="zh-CN"/>
              <a:t>喷射调整堆内数据对象布局</a:t>
            </a:r>
            <a:endParaRPr lang="zh-CN" altLang="zh-CN"/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构造</a:t>
            </a:r>
            <a:r>
              <a:rPr lang="zh-CN" altLang="zh-CN" b="1"/>
              <a:t>漏洞对象</a:t>
            </a:r>
            <a:r>
              <a:rPr lang="en-US" altLang="en-US"/>
              <a:t>(vulnerable object)</a:t>
            </a:r>
            <a:r>
              <a:rPr lang="zh-CN" altLang="zh-CN"/>
              <a:t>和</a:t>
            </a:r>
            <a:r>
              <a:rPr lang="zh-CN" altLang="zh-CN" b="1"/>
              <a:t>攻击负载对象</a:t>
            </a:r>
            <a:r>
              <a:rPr lang="zh-CN" altLang="zh-CN"/>
              <a:t>的</a:t>
            </a:r>
            <a:r>
              <a:rPr lang="en-US" altLang="en-US"/>
              <a:t>(payload object)</a:t>
            </a:r>
            <a:r>
              <a:rPr lang="zh-CN" altLang="zh-CN"/>
              <a:t>的</a:t>
            </a:r>
            <a:r>
              <a:rPr lang="zh-CN" altLang="zh-CN" b="1">
                <a:solidFill>
                  <a:srgbClr val="C00000"/>
                </a:solidFill>
              </a:rPr>
              <a:t>重叠</a:t>
            </a:r>
          </a:p>
        </p:txBody>
      </p:sp>
      <p:sp>
        <p:nvSpPr>
          <p:cNvPr id="4" name="矩形 3"/>
          <p:cNvSpPr/>
          <p:nvPr/>
        </p:nvSpPr>
        <p:spPr>
          <a:xfrm>
            <a:off x="315187" y="37603"/>
            <a:ext cx="4509655" cy="70546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lvl="0"/>
            <a:r>
              <a:rPr lang="zh-CN" altLang="zh-CN" sz="2800" b="1">
                <a:solidFill>
                  <a:srgbClr val="262626"/>
                </a:solidFill>
                <a:latin typeface="Microsoft YaHei"/>
                <a:ea typeface="Microsoft YaHei"/>
              </a:rPr>
              <a:t>背景介绍：堆攻击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4"/>
          <a:stretch/>
        </p:blipFill>
        <p:spPr>
          <a:xfrm rot="0" flipH="0" flipV="0">
            <a:off x="6359338" y="1978543"/>
            <a:ext cx="5740972" cy="3066259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5"/>
          <a:srcRect l="0" t="0" r="45412" b="54258"/>
          <a:stretch/>
        </p:blipFill>
        <p:spPr>
          <a:xfrm rot="0" flipH="0" flipV="0">
            <a:off x="-20555" y="2776840"/>
            <a:ext cx="6116619" cy="2267962"/>
          </a:xfrm>
          <a:prstGeom prst="rect">
            <a:avLst/>
          </a:prstGeom>
        </p:spPr>
      </p:pic>
      <p:sp>
        <p:nvSpPr>
          <p:cNvPr id="7" name=""/>
          <p:cNvSpPr txBox="1"/>
          <p:nvPr/>
        </p:nvSpPr>
        <p:spPr>
          <a:xfrm rot="0" flipH="0" flipV="0">
            <a:off x="1406911" y="5384882"/>
            <a:ext cx="3794715" cy="36195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en-US" altLang="en-US"/>
              <a:t>CVE-2022-34918 heap overflow</a:t>
            </a:r>
          </a:p>
        </p:txBody>
      </p:sp>
      <p:sp>
        <p:nvSpPr>
          <p:cNvPr id="8" name=""/>
          <p:cNvSpPr txBox="1"/>
          <p:nvPr/>
        </p:nvSpPr>
        <p:spPr>
          <a:xfrm rot="0" flipH="0" flipV="0">
            <a:off x="7548351" y="5341432"/>
            <a:ext cx="4150407" cy="36195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en-US" altLang="en-US"/>
              <a:t>CVE-2021-3715 heap use-after-free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  <a:prstGeom prst="rect">
            <a:avLst/>
          </a:prstGeom>
        </p:spPr>
        <p:txBody>
          <a:bodyPr vert="horz" lIns="91440" tIns="45720" rIns="91440" bIns="45720">
            <a:normAutofit fontScale="100000"/>
          </a:bodyPr>
          <a:lstStyle>
            <a:lvl1pPr marL="0" lvl="0" indent="0" algn="l" defTabSz="914400">
              <a:lnSpc>
                <a:spcPct val="90000"/>
              </a:lnSpc>
              <a:spcBef>
                <a:spcPts val="1000"/>
              </a:spcBef>
              <a:buNone/>
              <a:defRPr sz="2000" kern="1200">
                <a:solidFill>
                  <a:schemeClr val="tx1"/>
                </a:solidFill>
                <a:latin typeface="Microsoft YaHei"/>
                <a:ea typeface="Microsoft YaHei"/>
              </a:defRPr>
            </a:lvl1pPr>
            <a:lvl2pPr marL="457200" lvl="1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2pPr>
            <a:lvl3pPr marL="914400" lvl="2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3pPr>
            <a:lvl4pPr marL="1371600" lvl="3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4pPr>
            <a:lvl5pPr marL="1828800" lvl="4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5pPr>
            <a:lvl6pPr marL="2514600" lvl="5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971800" lvl="6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429000" lvl="7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886200" lvl="8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marL="342900" lvl="0" indent="-342900">
              <a:lnSpc>
                <a:spcPct val="125000"/>
              </a:lnSpc>
              <a:buFont typeface="Arial" charset="0"/>
              <a:buChar char="•"/>
            </a:pPr>
            <a:r>
              <a:rPr lang="zh-CN" altLang="zh-CN"/>
              <a:t>在</a:t>
            </a:r>
            <a:r>
              <a:rPr lang="en-US" altLang="en-US"/>
              <a:t>in-kernel VM</a:t>
            </a:r>
            <a:r>
              <a:rPr lang="zh-CN" altLang="zh-CN"/>
              <a:t>中安全地执行用户程序</a:t>
            </a:r>
            <a:endParaRPr lang="zh-CN" altLang="zh-CN"/>
          </a:p>
          <a:p>
            <a:pPr marL="800100" lvl="1" indent="-342900">
              <a:lnSpc>
                <a:spcPct val="125000"/>
              </a:lnSpc>
              <a:buFont typeface="Arial" charset="0"/>
              <a:buChar char="•"/>
            </a:pPr>
            <a:r>
              <a:rPr lang="zh-CN" altLang="zh-CN" b="1"/>
              <a:t>安全性</a:t>
            </a:r>
            <a:r>
              <a:rPr lang="zh-CN" altLang="zh-CN"/>
              <a:t>：</a:t>
            </a:r>
            <a:r>
              <a:rPr lang="en-US" altLang="en-US"/>
              <a:t>verifier</a:t>
            </a:r>
            <a:r>
              <a:rPr lang="zh-CN" altLang="zh-CN"/>
              <a:t>保证内存安全、信息流安全、不影响</a:t>
            </a:r>
            <a:r>
              <a:rPr lang="en-US" altLang="en-US"/>
              <a:t>kernel</a:t>
            </a:r>
            <a:r>
              <a:rPr lang="zh-CN" altLang="zh-CN"/>
              <a:t>运行</a:t>
            </a:r>
          </a:p>
          <a:p>
            <a:pPr marL="800100" lvl="1" indent="-342900">
              <a:lnSpc>
                <a:spcPct val="125000"/>
              </a:lnSpc>
              <a:buFont typeface="Arial" charset="0"/>
              <a:buChar char="•"/>
            </a:pPr>
            <a:r>
              <a:rPr lang="zh-CN" altLang="zh-CN" b="1"/>
              <a:t>高效性</a:t>
            </a:r>
            <a:r>
              <a:rPr lang="zh-CN" altLang="zh-CN"/>
              <a:t>：</a:t>
            </a:r>
            <a:r>
              <a:rPr lang="en-US" altLang="en-US"/>
              <a:t>JIT-engine</a:t>
            </a:r>
            <a:r>
              <a:rPr lang="zh-CN" altLang="zh-CN"/>
              <a:t>将</a:t>
            </a:r>
            <a:r>
              <a:rPr lang="en-US" altLang="en-US"/>
              <a:t>BPF bytecode</a:t>
            </a:r>
            <a:r>
              <a:rPr lang="zh-CN" altLang="zh-CN"/>
              <a:t>转为原生</a:t>
            </a:r>
            <a:r>
              <a:rPr lang="en-US" altLang="en-US"/>
              <a:t>machine code</a:t>
            </a:r>
          </a:p>
          <a:p>
            <a:pPr marL="800100" lvl="1" indent="-342900">
              <a:lnSpc>
                <a:spcPct val="125000"/>
              </a:lnSpc>
              <a:buFont typeface="Arial" charset="0"/>
              <a:buChar char="•"/>
            </a:pPr>
            <a:r>
              <a:rPr lang="zh-CN" altLang="zh-CN" b="1"/>
              <a:t>表达能力</a:t>
            </a:r>
            <a:r>
              <a:rPr lang="zh-CN" altLang="zh-CN"/>
              <a:t>：通过一系列</a:t>
            </a:r>
            <a:r>
              <a:rPr lang="en-US" altLang="en-US"/>
              <a:t>helper function</a:t>
            </a:r>
            <a:r>
              <a:rPr lang="zh-CN" altLang="zh-CN"/>
              <a:t>使用</a:t>
            </a:r>
            <a:r>
              <a:rPr lang="en-US" altLang="en-US"/>
              <a:t>kernel</a:t>
            </a:r>
            <a:r>
              <a:rPr lang="zh-CN" altLang="zh-CN"/>
              <a:t>子系统功能</a:t>
            </a:r>
          </a:p>
          <a:p>
            <a:pPr marL="342900" lvl="0" indent="-342900">
              <a:lnSpc>
                <a:spcPct val="125000"/>
              </a:lnSpc>
              <a:buFont typeface="Arial" charset="0"/>
              <a:buChar char="•"/>
            </a:pPr>
            <a:r>
              <a:rPr lang="en-US" altLang="en-US"/>
              <a:t>eBPF</a:t>
            </a:r>
            <a:r>
              <a:rPr lang="zh-CN" altLang="zh-CN"/>
              <a:t>使用</a:t>
            </a:r>
            <a:r>
              <a:rPr lang="en-US" altLang="en-US"/>
              <a:t>Kporbe</a:t>
            </a:r>
            <a:r>
              <a:rPr lang="zh-CN" altLang="zh-CN"/>
              <a:t>能够将程序挂载内核的任意位置</a:t>
            </a:r>
          </a:p>
        </p:txBody>
      </p:sp>
      <p:sp>
        <p:nvSpPr>
          <p:cNvPr id="4" name="矩形 3"/>
          <p:cNvSpPr/>
          <p:nvPr/>
        </p:nvSpPr>
        <p:spPr>
          <a:xfrm rot="0" flipH="0" flipV="0">
            <a:off x="315187" y="37603"/>
            <a:ext cx="7850321" cy="70546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lvl="0"/>
            <a:r>
              <a:rPr lang="zh-CN" altLang="zh-CN" sz="2800" b="1">
                <a:solidFill>
                  <a:srgbClr val="262626"/>
                </a:solidFill>
                <a:latin typeface="Microsoft YaHei"/>
                <a:ea typeface="Microsoft YaHei"/>
              </a:rPr>
              <a:t>背景介绍</a:t>
            </a:r>
            <a:r>
              <a:rPr lang="en-US" altLang="en-US" sz="2800" b="1">
                <a:solidFill>
                  <a:srgbClr val="262626"/>
                </a:solidFill>
                <a:latin typeface="Microsoft YaHei"/>
                <a:ea typeface="Microsoft YaHei"/>
              </a:rPr>
              <a:t>: eBPF in-kernel virtual machine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4"/>
          <a:stretch/>
        </p:blipFill>
        <p:spPr>
          <a:xfrm rot="0" flipH="0" flipV="0">
            <a:off x="8109818" y="2062789"/>
            <a:ext cx="3928515" cy="2470250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5"/>
          <a:stretch/>
        </p:blipFill>
        <p:spPr>
          <a:xfrm rot="0" flipH="0" flipV="0">
            <a:off x="9508181" y="1033787"/>
            <a:ext cx="1962547" cy="6844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  <a:prstGeom prst="rect">
            <a:avLst/>
          </a:prstGeom>
        </p:spPr>
        <p:txBody>
          <a:bodyPr vert="horz" lIns="91440" tIns="45720" rIns="91440" bIns="45720">
            <a:normAutofit fontScale="100000"/>
          </a:bodyPr>
          <a:lstStyle>
            <a:lvl1pPr marL="0" lvl="0" indent="0" algn="l" defTabSz="914400">
              <a:lnSpc>
                <a:spcPct val="90000"/>
              </a:lnSpc>
              <a:spcBef>
                <a:spcPts val="1000"/>
              </a:spcBef>
              <a:buNone/>
              <a:defRPr sz="2000" kern="1200">
                <a:solidFill>
                  <a:schemeClr val="tx1"/>
                </a:solidFill>
                <a:latin typeface="Microsoft YaHei"/>
                <a:ea typeface="Microsoft YaHei"/>
              </a:defRPr>
            </a:lvl1pPr>
            <a:lvl2pPr marL="457200" lvl="1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2pPr>
            <a:lvl3pPr marL="914400" lvl="2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3pPr>
            <a:lvl4pPr marL="1371600" lvl="3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4pPr>
            <a:lvl5pPr marL="1828800" lvl="4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5pPr>
            <a:lvl6pPr marL="2514600" lvl="5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971800" lvl="6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429000" lvl="7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886200" lvl="8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marL="342900" lvl="0" indent="-342900">
              <a:lnSpc>
                <a:spcPct val="125000"/>
              </a:lnSpc>
              <a:buFont typeface="Arial" charset="0"/>
              <a:buChar char="•"/>
            </a:pPr>
            <a:r>
              <a:rPr lang="zh-CN" altLang="zh-CN"/>
              <a:t>安全分配器，通过分配额外内存进行随机化，避免</a:t>
            </a:r>
            <a:r>
              <a:rPr lang="en-US" altLang="en-US"/>
              <a:t>vulnerable/payload object</a:t>
            </a:r>
            <a:r>
              <a:rPr lang="zh-CN" altLang="zh-CN"/>
              <a:t>重叠</a:t>
            </a:r>
            <a:endParaRPr lang="zh-CN" altLang="zh-CN"/>
          </a:p>
          <a:p>
            <a:pPr marL="800100" lvl="1" indent="-342900">
              <a:lnSpc>
                <a:spcPct val="125000"/>
              </a:lnSpc>
              <a:buFont typeface="Arial" charset="0"/>
              <a:buChar char="•"/>
            </a:pPr>
            <a:r>
              <a:rPr lang="en-US" altLang="en-US"/>
              <a:t>cache randomize</a:t>
            </a:r>
            <a:r>
              <a:rPr lang="zh-CN" altLang="zh-CN"/>
              <a:t>：随机选择更大的</a:t>
            </a:r>
            <a:r>
              <a:rPr lang="en-US" altLang="en-US"/>
              <a:t>cache</a:t>
            </a:r>
            <a:r>
              <a:rPr lang="zh-CN" altLang="zh-CN"/>
              <a:t>中分配更大的</a:t>
            </a:r>
            <a:r>
              <a:rPr lang="en-US" altLang="en-US"/>
              <a:t>object</a:t>
            </a:r>
          </a:p>
          <a:p>
            <a:pPr marL="800100" lvl="1" indent="-342900">
              <a:lnSpc>
                <a:spcPct val="125000"/>
              </a:lnSpc>
              <a:buFont typeface="Arial" charset="0"/>
              <a:buChar char="•"/>
            </a:pPr>
            <a:r>
              <a:rPr lang="en-US" altLang="en-US"/>
              <a:t>offset randomize</a:t>
            </a:r>
            <a:r>
              <a:rPr lang="zh-CN" altLang="zh-CN"/>
              <a:t>：</a:t>
            </a:r>
            <a:r>
              <a:rPr lang="zh-CN" altLang="zh-CN"/>
              <a:t>在更大的</a:t>
            </a:r>
            <a:r>
              <a:rPr lang="en-US" altLang="en-US"/>
              <a:t>object</a:t>
            </a:r>
            <a:r>
              <a:rPr lang="zh-CN" altLang="zh-CN"/>
              <a:t>中放置在随机位置</a:t>
            </a:r>
          </a:p>
        </p:txBody>
      </p:sp>
      <p:sp>
        <p:nvSpPr>
          <p:cNvPr id="4" name="矩形 3"/>
          <p:cNvSpPr/>
          <p:nvPr/>
        </p:nvSpPr>
        <p:spPr>
          <a:xfrm rot="0" flipH="0" flipV="0">
            <a:off x="315187" y="37603"/>
            <a:ext cx="5587712" cy="70546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lvl="0"/>
            <a:r>
              <a:rPr lang="en-US" altLang="en-US" sz="2800" b="1">
                <a:solidFill>
                  <a:srgbClr val="262626"/>
                </a:solidFill>
                <a:latin typeface="Microsoft YaHei"/>
                <a:ea typeface="Microsoft YaHei"/>
              </a:rPr>
              <a:t>ERA: </a:t>
            </a:r>
            <a:r>
              <a:rPr lang="zh-CN" altLang="zh-CN" sz="2800" b="1">
                <a:solidFill>
                  <a:srgbClr val="262626"/>
                </a:solidFill>
                <a:latin typeface="Microsoft YaHei"/>
                <a:ea typeface="Microsoft YaHei"/>
              </a:rPr>
              <a:t>随机化堆漏洞缓解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4"/>
          <a:stretch/>
        </p:blipFill>
        <p:spPr>
          <a:xfrm rot="0" flipH="0" flipV="0">
            <a:off x="1951821" y="2326480"/>
            <a:ext cx="6823670" cy="363003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  <a:prstGeom prst="rect">
            <a:avLst/>
          </a:prstGeom>
        </p:spPr>
        <p:txBody>
          <a:bodyPr vert="horz" lIns="91440" tIns="45720" rIns="91440" bIns="45720">
            <a:normAutofit fontScale="100000"/>
          </a:bodyPr>
          <a:lstStyle>
            <a:lvl1pPr marL="0" lvl="0" indent="0" algn="l" defTabSz="914400">
              <a:lnSpc>
                <a:spcPct val="90000"/>
              </a:lnSpc>
              <a:spcBef>
                <a:spcPts val="1000"/>
              </a:spcBef>
              <a:buNone/>
              <a:defRPr sz="2000" kern="1200">
                <a:solidFill>
                  <a:schemeClr val="tx1"/>
                </a:solidFill>
                <a:latin typeface="Microsoft YaHei"/>
                <a:ea typeface="Microsoft YaHei"/>
              </a:defRPr>
            </a:lvl1pPr>
            <a:lvl2pPr marL="457200" lvl="1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2pPr>
            <a:lvl3pPr marL="914400" lvl="2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3pPr>
            <a:lvl4pPr marL="1371600" lvl="3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4pPr>
            <a:lvl5pPr marL="1828800" lvl="4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5pPr>
            <a:lvl6pPr marL="2514600" lvl="5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971800" lvl="6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429000" lvl="7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886200" lvl="8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marL="342900" lvl="0" indent="-342900">
              <a:buFont typeface="Arial" charset="0"/>
              <a:buChar char="•"/>
            </a:pPr>
            <a:r>
              <a:rPr lang="zh-CN" altLang="zh-CN"/>
              <a:t>在</a:t>
            </a:r>
            <a:r>
              <a:rPr lang="en-US" altLang="en-US"/>
              <a:t>vulnerable object</a:t>
            </a:r>
            <a:r>
              <a:rPr lang="zh-CN" altLang="zh-CN"/>
              <a:t>分配点的</a:t>
            </a:r>
            <a:r>
              <a:rPr lang="en-US" altLang="en-US"/>
              <a:t>caller</a:t>
            </a:r>
            <a:r>
              <a:rPr lang="zh-CN" altLang="zh-CN"/>
              <a:t>函数入口开启</a:t>
            </a:r>
            <a:r>
              <a:rPr lang="en-US" altLang="en-US"/>
              <a:t>ERA</a:t>
            </a:r>
            <a:r>
              <a:rPr lang="zh-CN" altLang="zh-CN"/>
              <a:t>随机化标记</a:t>
            </a:r>
            <a:endParaRPr lang="zh-CN" altLang="zh-CN"/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在</a:t>
            </a:r>
            <a:r>
              <a:rPr lang="en-US" altLang="en-US"/>
              <a:t>object</a:t>
            </a:r>
            <a:r>
              <a:rPr lang="zh-CN" altLang="zh-CN"/>
              <a:t>分配函数</a:t>
            </a:r>
            <a:r>
              <a:rPr lang="en-US" altLang="en-US"/>
              <a:t>kmalloc</a:t>
            </a:r>
            <a:r>
              <a:rPr lang="zh-CN" altLang="zh-CN"/>
              <a:t>被替换为</a:t>
            </a:r>
            <a:r>
              <a:rPr lang="en-US" altLang="en-US"/>
              <a:t>ERA </a:t>
            </a:r>
            <a:r>
              <a:rPr lang="zh-CN" altLang="zh-CN"/>
              <a:t>分配器</a:t>
            </a:r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用随机化</a:t>
            </a:r>
            <a:r>
              <a:rPr lang="en-US" altLang="en-US"/>
              <a:t>object</a:t>
            </a:r>
            <a:r>
              <a:rPr lang="zh-CN" altLang="zh-CN"/>
              <a:t>替换</a:t>
            </a:r>
            <a:r>
              <a:rPr lang="en-US" altLang="en-US"/>
              <a:t>vulnerable object</a:t>
            </a:r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在</a:t>
            </a:r>
            <a:r>
              <a:rPr lang="en-US" altLang="en-US"/>
              <a:t>vulnerable object</a:t>
            </a:r>
            <a:r>
              <a:rPr lang="zh-CN" altLang="zh-CN"/>
              <a:t>分配点的</a:t>
            </a:r>
            <a:r>
              <a:rPr lang="en-US" altLang="en-US"/>
              <a:t>caller</a:t>
            </a:r>
            <a:r>
              <a:rPr lang="zh-CN" altLang="zh-CN"/>
              <a:t>函数出口关闭</a:t>
            </a:r>
            <a:r>
              <a:rPr lang="en-US" altLang="en-US"/>
              <a:t>ERA</a:t>
            </a:r>
            <a:r>
              <a:rPr lang="zh-CN" altLang="zh-CN"/>
              <a:t>随机化标记</a:t>
            </a:r>
          </a:p>
        </p:txBody>
      </p:sp>
      <p:sp>
        <p:nvSpPr>
          <p:cNvPr id="4" name="矩形 3"/>
          <p:cNvSpPr/>
          <p:nvPr/>
        </p:nvSpPr>
        <p:spPr>
          <a:xfrm>
            <a:off x="315187" y="37603"/>
            <a:ext cx="4509655" cy="70546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lvl="0"/>
            <a:r>
              <a:rPr lang="en-US" altLang="en-US" sz="2800" b="1">
                <a:solidFill>
                  <a:srgbClr val="262626"/>
                </a:solidFill>
                <a:latin typeface="Microsoft YaHei"/>
                <a:ea typeface="Microsoft YaHei"/>
              </a:rPr>
              <a:t>eBPF</a:t>
            </a:r>
            <a:r>
              <a:rPr lang="zh-CN" altLang="zh-CN" sz="2800" b="1">
                <a:solidFill>
                  <a:srgbClr val="262626"/>
                </a:solidFill>
                <a:latin typeface="Microsoft YaHei"/>
                <a:ea typeface="Microsoft YaHei"/>
              </a:rPr>
              <a:t>实现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4"/>
          <a:stretch/>
        </p:blipFill>
        <p:spPr>
          <a:xfrm rot="0" flipH="0" flipV="0">
            <a:off x="714483" y="2840956"/>
            <a:ext cx="6966010" cy="3057835"/>
          </a:xfrm>
          <a:prstGeom prst="rect">
            <a:avLst/>
          </a:prstGeom>
        </p:spPr>
      </p:pic>
      <p:graphicFrame>
        <p:nvGraphicFramePr>
          <p:cNvPr id="6" name=""/>
          <p:cNvGraphicFramePr/>
          <p:nvPr/>
        </p:nvGraphicFramePr>
        <p:xfrm rot="0" flipH="0" flipV="0">
          <a:off x="7680494" y="2840956"/>
          <a:ext cx="3740150" cy="1155700"/>
        </p:xfrm>
        <a:graphic>
          <a:graphicData uri="http://schemas.openxmlformats.org/drawingml/2006/table">
            <a:tbl>
              <a:tblPr>
                <a:tableStyleId>{58542034-FE4F-4ADA-92B8-4CA66D0F0DF3}</a:tableStyleId>
              </a:tblPr>
              <a:tblGrid>
                <a:gridCol w="2301430"/>
                <a:gridCol w="1435545"/>
              </a:tblGrid>
              <a:tr h="381000">
                <a:tc gridSpan="2">
                  <a:txBody>
                    <a:bodyPr/>
                    <a:lstStyle/>
                    <a:p>
                      <a:pPr lvl="0" algn="ctr"/>
                      <a:r>
                        <a:rPr lang="en-US" altLang="en-US" sz="1400" b="1"/>
                        <a:t>BPF_MAP_TYPE_HASH</a:t>
                      </a:r>
                    </a:p>
                  </a:txBody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393700">
                <a:tc>
                  <a:txBody>
                    <a:bodyPr/>
                    <a:lstStyle/>
                    <a:p>
                      <a:pPr lvl="0"/>
                      <a:r>
                        <a:rPr lang="en-US" altLang="en-US" sz="1400" b="1"/>
                        <a:t>key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en-US" sz="1400" b="1"/>
                        <a:t>value</a:t>
                      </a:r>
                    </a:p>
                  </a:txBody>
                </a:tc>
              </a:tr>
              <a:tr h="381000">
                <a:tc>
                  <a:txBody>
                    <a:bodyPr/>
                    <a:lstStyle/>
                    <a:p>
                      <a:pPr lvl="0"/>
                      <a:r>
                        <a:rPr lang="en-US" altLang="en-US" sz="1400"/>
                        <a:t>offset randomized addr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en-US" sz="1400"/>
                        <a:t>allocated addr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7" name=""/>
          <p:cNvSpPr txBox="1"/>
          <p:nvPr/>
        </p:nvSpPr>
        <p:spPr>
          <a:xfrm rot="0" flipH="0" flipV="0">
            <a:off x="7637003" y="4207293"/>
            <a:ext cx="4324350" cy="134620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en-US"/>
              <a:t>bpf_kmalloc(u32 sz, u32 flag)*</a:t>
            </a:r>
          </a:p>
          <a:p>
            <a:pPr lvl="0">
              <a:lnSpc>
                <a:spcPct val="120000"/>
              </a:lnSpc>
            </a:pPr>
            <a:r>
              <a:rPr lang="en-US" altLang="en-US"/>
              <a:t>bpf_kfree(u64 addr)*</a:t>
            </a:r>
          </a:p>
          <a:p>
            <a:pPr lvl="0">
              <a:lnSpc>
                <a:spcPct val="120000"/>
              </a:lnSpc>
            </a:pPr>
            <a:r>
              <a:rPr lang="en-US" altLang="en-US"/>
              <a:t>bpf_override_return(u64 ret)</a:t>
            </a:r>
          </a:p>
          <a:p>
            <a:pPr lvl="0"/>
            <a:r>
              <a:rPr lang="en-US" altLang="en-US"/>
              <a:t>bpf_get_prandom_u32(void)</a:t>
            </a:r>
          </a:p>
        </p:txBody>
      </p:sp>
      <p:sp>
        <p:nvSpPr>
          <p:cNvPr id="8" name=""/>
          <p:cNvSpPr txBox="1"/>
          <p:nvPr/>
        </p:nvSpPr>
        <p:spPr>
          <a:xfrm rot="0" flipH="0" flipV="0">
            <a:off x="10425097" y="5426184"/>
            <a:ext cx="1991094" cy="26670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en-US" altLang="en-US" sz="1200"/>
              <a:t>*</a:t>
            </a:r>
            <a:r>
              <a:rPr lang="zh-CN" altLang="zh-CN" sz="1200"/>
              <a:t>新增</a:t>
            </a:r>
            <a:r>
              <a:rPr lang="en-US" altLang="en-US" sz="1200"/>
              <a:t>helper function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  <a:prstGeom prst="rect">
            <a:avLst/>
          </a:prstGeom>
        </p:spPr>
        <p:txBody>
          <a:bodyPr vert="horz" lIns="91440" tIns="45720" rIns="91440" bIns="45720">
            <a:normAutofit fontScale="100000"/>
          </a:bodyPr>
          <a:lstStyle>
            <a:lvl1pPr marL="0" lvl="0" indent="0" algn="l" defTabSz="914400">
              <a:lnSpc>
                <a:spcPct val="90000"/>
              </a:lnSpc>
              <a:spcBef>
                <a:spcPts val="1000"/>
              </a:spcBef>
              <a:buNone/>
              <a:defRPr sz="2000" kern="1200">
                <a:solidFill>
                  <a:schemeClr val="tx1"/>
                </a:solidFill>
                <a:latin typeface="Microsoft YaHei"/>
                <a:ea typeface="Microsoft YaHei"/>
              </a:defRPr>
            </a:lvl1pPr>
            <a:lvl2pPr marL="457200" lvl="1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2pPr>
            <a:lvl3pPr marL="914400" lvl="2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3pPr>
            <a:lvl4pPr marL="1371600" lvl="3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4pPr>
            <a:lvl5pPr marL="1828800" lvl="4" indent="0" algn="l" defTabSz="914400">
              <a:lnSpc>
                <a:spcPct val="90000"/>
              </a:lnSpc>
              <a:spcBef>
                <a:spcPts val="500"/>
              </a:spcBef>
              <a:buNone/>
              <a:defRPr sz="1800" kern="1200">
                <a:solidFill>
                  <a:schemeClr val="tx1"/>
                </a:solidFill>
                <a:latin typeface="Microsoft YaHei"/>
                <a:ea typeface="Microsoft YaHei"/>
              </a:defRPr>
            </a:lvl5pPr>
            <a:lvl6pPr marL="2514600" lvl="5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971800" lvl="6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429000" lvl="7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886200" lvl="8" indent="-228600" algn="l" defTabSz="9144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marL="342900" lvl="0" indent="-342900">
              <a:buFont typeface="Arial" charset="0"/>
              <a:buChar char="•"/>
            </a:pPr>
            <a:r>
              <a:rPr lang="en-US" altLang="en-US"/>
              <a:t>bpftrace -e 'tracepoint:kmem:kmalloc {@[kstack(4)]=count();}'</a:t>
            </a:r>
            <a:endParaRPr lang="zh-CN" altLang="zh-CN"/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选择分配量最大的</a:t>
            </a:r>
            <a:r>
              <a:rPr lang="en-US" altLang="en-US"/>
              <a:t>4</a:t>
            </a:r>
            <a:r>
              <a:rPr lang="zh-CN" altLang="zh-CN"/>
              <a:t>中</a:t>
            </a:r>
            <a:r>
              <a:rPr lang="en-US" altLang="en-US"/>
              <a:t>object</a:t>
            </a:r>
            <a:r>
              <a:rPr lang="zh-CN" altLang="zh-CN"/>
              <a:t>进行压力测试</a:t>
            </a:r>
            <a:r>
              <a:rPr lang="en-US" altLang="en-US"/>
              <a:t>(IO/</a:t>
            </a:r>
            <a:r>
              <a:rPr lang="zh-CN" altLang="zh-CN"/>
              <a:t>进程创建相关</a:t>
            </a:r>
            <a:r>
              <a:rPr lang="en-US" altLang="en-US"/>
              <a:t>object)</a:t>
            </a:r>
          </a:p>
          <a:p>
            <a:pPr marL="342900" lvl="0" indent="-342900">
              <a:buFont typeface="Arial" charset="0"/>
              <a:buChar char="•"/>
            </a:pPr>
            <a:r>
              <a:rPr lang="zh-CN" altLang="zh-CN"/>
              <a:t>对比未开启</a:t>
            </a:r>
            <a:r>
              <a:rPr lang="en-US" altLang="en-US"/>
              <a:t>ERA</a:t>
            </a:r>
            <a:r>
              <a:rPr lang="zh-CN" altLang="zh-CN"/>
              <a:t>内核，开销忽略不计</a:t>
            </a:r>
          </a:p>
        </p:txBody>
      </p:sp>
      <p:sp>
        <p:nvSpPr>
          <p:cNvPr id="4" name="矩形 3"/>
          <p:cNvSpPr/>
          <p:nvPr/>
        </p:nvSpPr>
        <p:spPr>
          <a:xfrm>
            <a:off x="315187" y="37603"/>
            <a:ext cx="4509655" cy="70546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lvl="0"/>
            <a:r>
              <a:rPr lang="zh-CN" altLang="zh-CN" sz="2800" b="1">
                <a:solidFill>
                  <a:srgbClr val="262626"/>
                </a:solidFill>
                <a:latin typeface="Microsoft YaHei"/>
                <a:ea typeface="Microsoft YaHei"/>
              </a:rPr>
              <a:t>性能开销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4"/>
          <a:stretch/>
        </p:blipFill>
        <p:spPr>
          <a:xfrm rot="0" flipH="0" flipV="0">
            <a:off x="1970965" y="2840105"/>
            <a:ext cx="7626610" cy="23696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</Words>
  <Application>WPS 文字</Application>
  <PresentationFormat>宽屏</PresentationFormat>
  <Paragraphs>38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32" baseType="lpstr">
      <vt:lpstr>Arial</vt:lpstr>
      <vt:lpstr>宋体</vt:lpstr>
      <vt:lpstr>Wingdings</vt:lpstr>
      <vt:lpstr>Microsoft YaHei</vt:lpstr>
      <vt:lpstr>微软雅黑</vt:lpstr>
      <vt:lpstr>宋体</vt:lpstr>
      <vt:lpstr>Arial Unicode MS</vt:lpstr>
      <vt:lpstr>等线 Light</vt:lpstr>
      <vt:lpstr>汉仪中等线KW</vt:lpstr>
      <vt:lpstr>等线</vt:lpstr>
      <vt:lpstr>汉仪书宋二KW</vt:lpstr>
      <vt:lpstr>Arial</vt:lpstr>
      <vt:lpstr>等线</vt:lpstr>
      <vt:lpstr>腾讯体 W7</vt:lpstr>
      <vt:lpstr>Microsoft YaHei Regular</vt:lpstr>
      <vt:lpstr>Calibri</vt:lpstr>
      <vt:lpstr>Helvetica Neue</vt:lpstr>
      <vt:lpstr>摄图摩登小方体</vt:lpstr>
      <vt:lpstr>Source Han Sans SC Regular</vt:lpstr>
      <vt:lpstr>PingFang SC Regular</vt:lpstr>
      <vt:lpstr>庞门正道轻松体</vt:lpstr>
      <vt:lpstr>Source Han Sans CN Regular</vt:lpstr>
      <vt:lpstr>Microsoft YaHei W7</vt:lpstr>
      <vt:lpstr>苹方-简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FO</cp:lastModifiedBy>
  <cp:revision>10</cp:revision>
  <dcterms:created xsi:type="dcterms:W3CDTF">2023-10-17T07:31:33Z</dcterms:created>
  <dcterms:modified xsi:type="dcterms:W3CDTF">2023-10-17T07:31:33Z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EE8BC0210367E45A15342E65FCD5AF80</vt:lpwstr>
  </property>
  <property fmtid="{D5CDD505-2E9C-101B-9397-08002B2CF9AE}" pid="3" name="KSOProductBuildVer">
    <vt:lpwstr>2052-5.1.1.7662</vt:lpwstr>
  </property>
</Properties>
</file>